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  <p:sldMasterId id="2147483662" r:id="rId3"/>
  </p:sldMasterIdLst>
  <p:sldIdLst>
    <p:sldId id="256" r:id="rId4"/>
    <p:sldId id="257" r:id="rId5"/>
    <p:sldId id="258" r:id="rId6"/>
    <p:sldId id="322" r:id="rId7"/>
    <p:sldId id="323" r:id="rId8"/>
    <p:sldId id="359" r:id="rId9"/>
    <p:sldId id="262" r:id="rId10"/>
    <p:sldId id="394" r:id="rId11"/>
    <p:sldId id="274" r:id="rId12"/>
    <p:sldId id="428" r:id="rId13"/>
    <p:sldId id="270" r:id="rId14"/>
    <p:sldId id="456" r:id="rId15"/>
    <p:sldId id="554" r:id="rId16"/>
    <p:sldId id="272" r:id="rId17"/>
    <p:sldId id="283" r:id="rId18"/>
    <p:sldId id="278" r:id="rId19"/>
    <p:sldId id="507" r:id="rId20"/>
    <p:sldId id="264" r:id="rId21"/>
    <p:sldId id="505" r:id="rId22"/>
    <p:sldId id="284" r:id="rId23"/>
    <p:sldId id="261" r:id="rId24"/>
    <p:sldId id="533" r:id="rId25"/>
    <p:sldId id="279" r:id="rId26"/>
    <p:sldId id="276" r:id="rId27"/>
    <p:sldId id="259" r:id="rId28"/>
    <p:sldId id="265" r:id="rId29"/>
    <p:sldId id="269" r:id="rId30"/>
    <p:sldId id="277" r:id="rId31"/>
    <p:sldId id="280" r:id="rId32"/>
    <p:sldId id="285" r:id="rId33"/>
    <p:sldId id="281" r:id="rId34"/>
    <p:sldId id="324" r:id="rId35"/>
    <p:sldId id="532" r:id="rId36"/>
    <p:sldId id="325" r:id="rId37"/>
    <p:sldId id="271" r:id="rId38"/>
    <p:sldId id="552" r:id="rId39"/>
    <p:sldId id="260" r:id="rId40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8B357109-21C7-4152-A37E-075548C614B0}">
          <p14:sldIdLst>
            <p14:sldId id="256"/>
          </p14:sldIdLst>
        </p14:section>
        <p14:section name="目录" id="{F8524880-9A5E-4976-A791-C03378F7963F}">
          <p14:sldIdLst>
            <p14:sldId id="257"/>
          </p14:sldIdLst>
        </p14:section>
        <p14:section name="线性回归" id="{437634B0-186E-43E6-961D-A89BCF06BC8B}">
          <p14:sldIdLst>
            <p14:sldId id="258"/>
            <p14:sldId id="322"/>
            <p14:sldId id="323"/>
            <p14:sldId id="359"/>
            <p14:sldId id="262"/>
            <p14:sldId id="394"/>
            <p14:sldId id="274"/>
            <p14:sldId id="428"/>
            <p14:sldId id="270"/>
            <p14:sldId id="456"/>
            <p14:sldId id="554"/>
            <p14:sldId id="272"/>
            <p14:sldId id="283"/>
          </p14:sldIdLst>
        </p14:section>
        <p14:section name="Softmax回归" id="{00C7294C-B00F-4605-B542-36CB370ED884}">
          <p14:sldIdLst>
            <p14:sldId id="278"/>
            <p14:sldId id="507"/>
            <p14:sldId id="264"/>
            <p14:sldId id="505"/>
            <p14:sldId id="284"/>
            <p14:sldId id="261"/>
            <p14:sldId id="533"/>
          </p14:sldIdLst>
        </p14:section>
        <p14:section name="逻辑斯蒂回归" id="{E0650382-0E4C-4662-AE74-0357AC50944C}">
          <p14:sldIdLst>
            <p14:sldId id="279"/>
            <p14:sldId id="276"/>
            <p14:sldId id="259"/>
            <p14:sldId id="265"/>
            <p14:sldId id="269"/>
            <p14:sldId id="277"/>
          </p14:sldIdLst>
        </p14:section>
        <p14:section name="支持向量机" id="{777872C8-F5DE-4B40-9A8E-1E90F99DC253}">
          <p14:sldIdLst>
            <p14:sldId id="280"/>
            <p14:sldId id="285"/>
            <p14:sldId id="281"/>
            <p14:sldId id="324"/>
            <p14:sldId id="532"/>
            <p14:sldId id="325"/>
            <p14:sldId id="271"/>
            <p14:sldId id="552"/>
          </p14:sldIdLst>
        </p14:section>
        <p14:section name="结束页" id="{EC750463-1F54-4723-8640-1964A60D036D}">
          <p14:sldIdLst>
            <p14:sldId id="260"/>
          </p14:sldIdLst>
        </p14:section>
        <p14:section name="附录" id="{7D30E7D4-2639-4956-82C8-55D30DD02157}">
          <p14:sldIdLst/>
        </p14:section>
      </p14:sectionLst>
    </p:ext>
    <p:ext uri="{EFAFB233-063F-42B5-8137-9DF3F51BA10A}">
      <p15:sldGuideLst xmlns:p15="http://schemas.microsoft.com/office/powerpoint/2012/main">
        <p15:guide id="1" pos="302">
          <p15:clr>
            <a:srgbClr val="A4A3A4"/>
          </p15:clr>
        </p15:guide>
        <p15:guide id="2" pos="7368">
          <p15:clr>
            <a:srgbClr val="A4A3A4"/>
          </p15:clr>
        </p15:guide>
        <p15:guide id="3" orient="horz" pos="21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95975" autoAdjust="0"/>
  </p:normalViewPr>
  <p:slideViewPr>
    <p:cSldViewPr snapToGrid="0" showGuides="1">
      <p:cViewPr varScale="1">
        <p:scale>
          <a:sx n="91" d="100"/>
          <a:sy n="91" d="100"/>
        </p:scale>
        <p:origin x="44" y="884"/>
      </p:cViewPr>
      <p:guideLst>
        <p:guide pos="302"/>
        <p:guide pos="7368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1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&amp;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12"/>
          <p:cNvSpPr>
            <a:spLocks noGrp="1"/>
          </p:cNvSpPr>
          <p:nvPr>
            <p:ph sz="quarter" idx="10" hasCustomPrompt="1"/>
          </p:nvPr>
        </p:nvSpPr>
        <p:spPr>
          <a:xfrm>
            <a:off x="1999578" y="2357035"/>
            <a:ext cx="4914900" cy="2339432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spc="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输入</a:t>
            </a:r>
            <a:endParaRPr lang="en-US" altLang="zh-CN" dirty="0"/>
          </a:p>
          <a:p>
            <a:pPr lvl="0"/>
            <a:r>
              <a:rPr lang="zh-CN" altLang="en-US" dirty="0"/>
              <a:t>你的主题</a:t>
            </a:r>
            <a:endParaRPr lang="en-US" altLang="zh-CN" dirty="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1219200" y="5338785"/>
            <a:ext cx="6972300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内容占位符 19"/>
          <p:cNvSpPr>
            <a:spLocks noGrp="1"/>
          </p:cNvSpPr>
          <p:nvPr>
            <p:ph sz="quarter" idx="11" hasCustomPrompt="1"/>
          </p:nvPr>
        </p:nvSpPr>
        <p:spPr>
          <a:xfrm>
            <a:off x="8716454" y="5193084"/>
            <a:ext cx="2888528" cy="467929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800" spc="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输入方案名称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2" hasCustomPrompt="1"/>
          </p:nvPr>
        </p:nvSpPr>
        <p:spPr>
          <a:xfrm>
            <a:off x="5772152" y="906088"/>
            <a:ext cx="5486399" cy="808412"/>
          </a:xfrm>
        </p:spPr>
        <p:txBody>
          <a:bodyPr lIns="0" tIns="0" rIns="0" bIns="0">
            <a:normAutofit/>
          </a:bodyPr>
          <a:lstStyle>
            <a:lvl1pPr marL="0" indent="0" algn="r">
              <a:buNone/>
              <a:defRPr sz="1600" spc="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zh-CN" altLang="en-US" dirty="0"/>
              <a:t>输入一些英文字母</a:t>
            </a:r>
          </a:p>
        </p:txBody>
      </p:sp>
      <p:sp>
        <p:nvSpPr>
          <p:cNvPr id="27" name="内容占位符 26"/>
          <p:cNvSpPr>
            <a:spLocks noGrp="1"/>
          </p:cNvSpPr>
          <p:nvPr>
            <p:ph sz="quarter" idx="13" hasCustomPrompt="1"/>
          </p:nvPr>
        </p:nvSpPr>
        <p:spPr>
          <a:xfrm>
            <a:off x="3961674" y="3557482"/>
            <a:ext cx="2933700" cy="84946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050" spc="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en-US" altLang="zh-CN" dirty="0"/>
              <a:t>DREAM</a:t>
            </a:r>
          </a:p>
          <a:p>
            <a:pPr lvl="0"/>
            <a:r>
              <a:rPr lang="en-US" altLang="zh-CN" dirty="0"/>
              <a:t>TRAVEL</a:t>
            </a:r>
            <a:endParaRPr lang="zh-CN" altLang="en-US" dirty="0"/>
          </a:p>
        </p:txBody>
      </p:sp>
      <p:sp>
        <p:nvSpPr>
          <p:cNvPr id="28" name="内容占位符 27"/>
          <p:cNvSpPr>
            <a:spLocks noGrp="1"/>
          </p:cNvSpPr>
          <p:nvPr>
            <p:ph sz="quarter" idx="14" hasCustomPrompt="1"/>
          </p:nvPr>
        </p:nvSpPr>
        <p:spPr>
          <a:xfrm>
            <a:off x="1219200" y="5531416"/>
            <a:ext cx="2933700" cy="434929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 spc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zh-CN" altLang="en-US" dirty="0"/>
              <a:t>汇报人：</a:t>
            </a:r>
          </a:p>
        </p:txBody>
      </p:sp>
      <p:sp>
        <p:nvSpPr>
          <p:cNvPr id="30" name="内容占位符 29"/>
          <p:cNvSpPr>
            <a:spLocks noGrp="1"/>
          </p:cNvSpPr>
          <p:nvPr>
            <p:ph sz="quarter" idx="15" hasCustomPrompt="1"/>
          </p:nvPr>
        </p:nvSpPr>
        <p:spPr>
          <a:xfrm>
            <a:off x="4152900" y="5531416"/>
            <a:ext cx="2933700" cy="434929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 spc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zh-CN" altLang="en-US" dirty="0"/>
              <a:t>汇报时间：</a:t>
            </a:r>
          </a:p>
        </p:txBody>
      </p:sp>
      <p:pic>
        <p:nvPicPr>
          <p:cNvPr id="31" name="图片 30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06088"/>
            <a:ext cx="1413513" cy="188468"/>
          </a:xfrm>
          <a:prstGeom prst="rect">
            <a:avLst/>
          </a:prstGeom>
        </p:spPr>
      </p:pic>
      <p:sp>
        <p:nvSpPr>
          <p:cNvPr id="35" name="椭圆 34"/>
          <p:cNvSpPr/>
          <p:nvPr userDrawn="1"/>
        </p:nvSpPr>
        <p:spPr>
          <a:xfrm>
            <a:off x="3790644" y="-4300394"/>
            <a:ext cx="7467907" cy="7467907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 userDrawn="1"/>
        </p:nvSpPr>
        <p:spPr>
          <a:xfrm>
            <a:off x="7348761" y="2720395"/>
            <a:ext cx="9686478" cy="5622041"/>
          </a:xfrm>
          <a:prstGeom prst="ellipse">
            <a:avLst/>
          </a:prstGeom>
          <a:solidFill>
            <a:schemeClr val="accent2">
              <a:alpha val="6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 userDrawn="1"/>
        </p:nvSpPr>
        <p:spPr>
          <a:xfrm>
            <a:off x="3118250" y="4571381"/>
            <a:ext cx="7467907" cy="7467907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-2064438" y="-4669409"/>
            <a:ext cx="9919098" cy="9076359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9652087" y="-1637368"/>
            <a:ext cx="4509270" cy="5255935"/>
          </a:xfrm>
          <a:prstGeom prst="ellipse">
            <a:avLst/>
          </a:prstGeom>
          <a:solidFill>
            <a:schemeClr val="accent1">
              <a:alpha val="16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rot="8100000">
            <a:off x="419422" y="420538"/>
            <a:ext cx="647700" cy="6477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43272" y="712573"/>
            <a:ext cx="7666522" cy="47985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在此输入标题</a:t>
            </a:r>
          </a:p>
        </p:txBody>
      </p:sp>
      <p:sp>
        <p:nvSpPr>
          <p:cNvPr id="9" name="椭圆 8"/>
          <p:cNvSpPr/>
          <p:nvPr userDrawn="1"/>
        </p:nvSpPr>
        <p:spPr>
          <a:xfrm>
            <a:off x="-5733864" y="3657600"/>
            <a:ext cx="15769079" cy="10591800"/>
          </a:xfrm>
          <a:prstGeom prst="ellipse">
            <a:avLst/>
          </a:prstGeom>
          <a:solidFill>
            <a:schemeClr val="accent1">
              <a:alpha val="14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564640" y="6438900"/>
            <a:ext cx="9884088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 userDrawn="1"/>
        </p:nvGrpSpPr>
        <p:grpSpPr>
          <a:xfrm>
            <a:off x="806618" y="6337300"/>
            <a:ext cx="185642" cy="185642"/>
            <a:chOff x="743272" y="6206387"/>
            <a:chExt cx="390437" cy="390437"/>
          </a:xfrm>
        </p:grpSpPr>
        <p:cxnSp>
          <p:nvCxnSpPr>
            <p:cNvPr id="11" name="直接连接符 10"/>
            <p:cNvCxnSpPr/>
            <p:nvPr userDrawn="1"/>
          </p:nvCxnSpPr>
          <p:spPr>
            <a:xfrm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 flipH="1"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789940"/>
            <a:ext cx="1485900" cy="198120"/>
          </a:xfrm>
          <a:prstGeom prst="rect">
            <a:avLst/>
          </a:prstGeom>
        </p:spPr>
      </p:pic>
      <p:sp>
        <p:nvSpPr>
          <p:cNvPr id="2" name="图片占位符 1"/>
          <p:cNvSpPr>
            <a:spLocks noGrp="1"/>
          </p:cNvSpPr>
          <p:nvPr>
            <p:ph type="pic" sz="quarter" idx="13"/>
          </p:nvPr>
        </p:nvSpPr>
        <p:spPr>
          <a:xfrm>
            <a:off x="1556423" y="1539488"/>
            <a:ext cx="2786741" cy="452857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4"/>
          </p:nvPr>
        </p:nvSpPr>
        <p:spPr>
          <a:xfrm>
            <a:off x="4718867" y="1539489"/>
            <a:ext cx="2786400" cy="20916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5"/>
          </p:nvPr>
        </p:nvSpPr>
        <p:spPr>
          <a:xfrm>
            <a:off x="7848838" y="1539488"/>
            <a:ext cx="2786400" cy="20916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4718867" y="3989407"/>
            <a:ext cx="1870378" cy="443654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7" hasCustomPrompt="1"/>
          </p:nvPr>
        </p:nvSpPr>
        <p:spPr>
          <a:xfrm>
            <a:off x="4714505" y="4514819"/>
            <a:ext cx="5919601" cy="1165713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-22860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de-DE" altLang="zh-CN" dirty="0"/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 flipV="1">
            <a:off x="7489370" y="4211300"/>
            <a:ext cx="3144736" cy="609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9652087" y="-1637368"/>
            <a:ext cx="4509270" cy="5255935"/>
          </a:xfrm>
          <a:prstGeom prst="ellipse">
            <a:avLst/>
          </a:prstGeom>
          <a:solidFill>
            <a:schemeClr val="accent1">
              <a:alpha val="16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rot="8100000">
            <a:off x="419422" y="420538"/>
            <a:ext cx="647700" cy="6477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43272" y="712573"/>
            <a:ext cx="7666522" cy="47985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在此输入标题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564640" y="6438900"/>
            <a:ext cx="9884088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 userDrawn="1"/>
        </p:nvGrpSpPr>
        <p:grpSpPr>
          <a:xfrm>
            <a:off x="806618" y="6337300"/>
            <a:ext cx="185642" cy="185642"/>
            <a:chOff x="743272" y="6206387"/>
            <a:chExt cx="390437" cy="390437"/>
          </a:xfrm>
        </p:grpSpPr>
        <p:cxnSp>
          <p:nvCxnSpPr>
            <p:cNvPr id="11" name="直接连接符 10"/>
            <p:cNvCxnSpPr/>
            <p:nvPr userDrawn="1"/>
          </p:nvCxnSpPr>
          <p:spPr>
            <a:xfrm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 flipH="1"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789940"/>
            <a:ext cx="1485900" cy="198120"/>
          </a:xfrm>
          <a:prstGeom prst="rect">
            <a:avLst/>
          </a:prstGeom>
        </p:spPr>
      </p:pic>
      <p:sp>
        <p:nvSpPr>
          <p:cNvPr id="2" name="图片占位符 1"/>
          <p:cNvSpPr>
            <a:spLocks noGrp="1"/>
          </p:cNvSpPr>
          <p:nvPr>
            <p:ph type="pic" sz="quarter" idx="13"/>
          </p:nvPr>
        </p:nvSpPr>
        <p:spPr>
          <a:xfrm>
            <a:off x="3756518" y="1715423"/>
            <a:ext cx="2101278" cy="31484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4"/>
          </p:nvPr>
        </p:nvSpPr>
        <p:spPr>
          <a:xfrm>
            <a:off x="6306392" y="1715423"/>
            <a:ext cx="2101278" cy="31484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5"/>
          </p:nvPr>
        </p:nvSpPr>
        <p:spPr>
          <a:xfrm>
            <a:off x="8916955" y="1715423"/>
            <a:ext cx="2101278" cy="31484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7" hasCustomPrompt="1"/>
          </p:nvPr>
        </p:nvSpPr>
        <p:spPr>
          <a:xfrm>
            <a:off x="3756518" y="5322412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0" hasCustomPrompt="1"/>
          </p:nvPr>
        </p:nvSpPr>
        <p:spPr>
          <a:xfrm>
            <a:off x="3756518" y="5741784"/>
            <a:ext cx="2369344" cy="1014637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这些是具体内容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1" hasCustomPrompt="1"/>
          </p:nvPr>
        </p:nvSpPr>
        <p:spPr>
          <a:xfrm>
            <a:off x="6306392" y="5322412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2" hasCustomPrompt="1"/>
          </p:nvPr>
        </p:nvSpPr>
        <p:spPr>
          <a:xfrm>
            <a:off x="6306392" y="5741784"/>
            <a:ext cx="2369344" cy="1014637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这些是具体内容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23" hasCustomPrompt="1"/>
          </p:nvPr>
        </p:nvSpPr>
        <p:spPr>
          <a:xfrm>
            <a:off x="8916955" y="5322412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24" hasCustomPrompt="1"/>
          </p:nvPr>
        </p:nvSpPr>
        <p:spPr>
          <a:xfrm>
            <a:off x="8916955" y="5741784"/>
            <a:ext cx="2369344" cy="1014637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这些是具体内容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素材页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 rot="19800000">
            <a:off x="419422" y="420538"/>
            <a:ext cx="647700" cy="6477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743272" y="712573"/>
            <a:ext cx="7666522" cy="47985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在此输入标题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564640" y="6438900"/>
            <a:ext cx="9884088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 userDrawn="1"/>
        </p:nvGrpSpPr>
        <p:grpSpPr>
          <a:xfrm>
            <a:off x="806618" y="6337300"/>
            <a:ext cx="185642" cy="185642"/>
            <a:chOff x="743272" y="6206387"/>
            <a:chExt cx="390437" cy="390437"/>
          </a:xfrm>
        </p:grpSpPr>
        <p:cxnSp>
          <p:nvCxnSpPr>
            <p:cNvPr id="6" name="直接连接符 5"/>
            <p:cNvCxnSpPr/>
            <p:nvPr userDrawn="1"/>
          </p:nvCxnSpPr>
          <p:spPr>
            <a:xfrm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 userDrawn="1"/>
          </p:nvCxnSpPr>
          <p:spPr>
            <a:xfrm flipH="1"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789940"/>
            <a:ext cx="1485900" cy="1981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声明页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207"/>
            <a:ext cx="12180003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标注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2450801" y="595724"/>
            <a:ext cx="1402001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图片出处</a:t>
            </a: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来源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作者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159510" y="595724"/>
            <a:ext cx="7074345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1" lang="en-US" altLang="zh-CN" sz="1400" dirty="0">
                <a:solidFill>
                  <a:schemeClr val="bg1"/>
                </a:solidFill>
              </a:rPr>
              <a:t>Segoe UI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1.2</a:t>
            </a: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pexels.com</a:t>
            </a: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设计灵感来自网易云音乐人格主导色测试报告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陈小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（邮箱：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561822335@qq.com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8462" y="83245"/>
            <a:ext cx="1402001" cy="62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  <a:t>2024-05-22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  <a:t>2024-05-22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  <a:t>2024-05-22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  <a:t>2024-05-22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  <a:t>2024-05-22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  <a:t>2024-05-22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 userDrawn="1"/>
        </p:nvSpPr>
        <p:spPr>
          <a:xfrm>
            <a:off x="1424041" y="737135"/>
            <a:ext cx="198417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dist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516380" y="1577198"/>
            <a:ext cx="189183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dist"/>
            <a:r>
              <a:rPr lang="en-US" altLang="zh-CN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+mj-ea"/>
                <a:ea typeface="+mj-ea"/>
              </a:rPr>
              <a:t>CONTENTS</a:t>
            </a:r>
            <a:endParaRPr lang="zh-CN" altLang="en-US" sz="1400" dirty="0">
              <a:solidFill>
                <a:schemeClr val="tx1">
                  <a:lumMod val="25000"/>
                  <a:lumOff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-1762225" y="-1826935"/>
            <a:ext cx="6134691" cy="5255935"/>
          </a:xfrm>
          <a:prstGeom prst="ellipse">
            <a:avLst/>
          </a:prstGeom>
          <a:solidFill>
            <a:schemeClr val="accent1">
              <a:alpha val="13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1821180" y="3048260"/>
            <a:ext cx="14421235" cy="9686478"/>
          </a:xfrm>
          <a:prstGeom prst="ellipse">
            <a:avLst/>
          </a:prstGeom>
          <a:solidFill>
            <a:schemeClr val="accent1">
              <a:alpha val="13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-806788" y="-1146780"/>
            <a:ext cx="5255935" cy="4277483"/>
          </a:xfrm>
          <a:prstGeom prst="ellipse">
            <a:avLst/>
          </a:prstGeom>
          <a:solidFill>
            <a:schemeClr val="accent1">
              <a:alpha val="13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/>
        </p:nvSpPr>
        <p:spPr>
          <a:xfrm>
            <a:off x="7303968" y="1792642"/>
            <a:ext cx="7859831" cy="5279304"/>
          </a:xfrm>
          <a:prstGeom prst="ellipse">
            <a:avLst/>
          </a:prstGeom>
          <a:solidFill>
            <a:schemeClr val="accent2">
              <a:alpha val="6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  <a:t>2024-05-22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  <a:t>2024-05-22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  <a:t>2024-05-22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  <a:t>2024-05-22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EFB3-1E01-428D-8D86-48212F37558C}" type="datetimeFigureOut">
              <a:rPr lang="zh-CN" altLang="en-US" smtClean="0"/>
              <a:t>2024-05-22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175A8-038F-4C17-9605-710649DB3E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/>
                <a:cs typeface="Segoe UI Light" panose="020B0502040204020203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/>
                <a:cs typeface="Segoe UI Light" panose="020B0502040204020203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/>
              <a:cs typeface="Segoe UI Light" panose="020B0502040204020203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charset="0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 charset="0"/>
              <a:cs typeface="Segoe UI Light" panose="020B0502040204020203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文本框 10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/>
                <a:cs typeface="Segoe UI Light" panose="020B0502040204020203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/>
                <a:cs typeface="Segoe UI Light" panose="020B0502040204020203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/>
              <a:cs typeface="Segoe UI Light" panose="020B0502040204020203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charset="0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 charset="0"/>
              <a:cs typeface="Segoe UI Light" panose="020B0502040204020203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文本框 9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6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5239657" y="1594259"/>
            <a:ext cx="6429829" cy="354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图片 9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 userDrawn="1"/>
        </p:nvCxnSpPr>
        <p:spPr>
          <a:xfrm>
            <a:off x="4816999" y="5630627"/>
            <a:ext cx="6879701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占位符 22"/>
          <p:cNvSpPr>
            <a:spLocks noGrp="1"/>
          </p:cNvSpPr>
          <p:nvPr>
            <p:ph type="body" sz="quarter" idx="10" hasCustomPrompt="1"/>
          </p:nvPr>
        </p:nvSpPr>
        <p:spPr>
          <a:xfrm>
            <a:off x="5353050" y="946150"/>
            <a:ext cx="6343650" cy="187325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150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en-US" altLang="zh-CN" dirty="0"/>
              <a:t>PART 01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1" hasCustomPrompt="1"/>
          </p:nvPr>
        </p:nvSpPr>
        <p:spPr>
          <a:xfrm>
            <a:off x="-206899" y="3823481"/>
            <a:ext cx="5023898" cy="2013879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6600" spc="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</a:t>
            </a:r>
            <a:endParaRPr lang="en-US" altLang="zh-CN" dirty="0"/>
          </a:p>
          <a:p>
            <a:pPr lvl="0"/>
            <a:r>
              <a:rPr lang="zh-CN" altLang="en-US" dirty="0"/>
              <a:t>标题</a:t>
            </a:r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10782300" y="2590800"/>
            <a:ext cx="914400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占位符 27"/>
          <p:cNvSpPr>
            <a:spLocks noGrp="1"/>
          </p:cNvSpPr>
          <p:nvPr>
            <p:ph type="body" sz="quarter" idx="12" hasCustomPrompt="1"/>
          </p:nvPr>
        </p:nvSpPr>
        <p:spPr>
          <a:xfrm>
            <a:off x="4030179" y="5291333"/>
            <a:ext cx="7666522" cy="50250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这里是一些介绍</a:t>
            </a:r>
          </a:p>
        </p:txBody>
      </p:sp>
      <p:sp>
        <p:nvSpPr>
          <p:cNvPr id="35" name="椭圆 34"/>
          <p:cNvSpPr/>
          <p:nvPr userDrawn="1"/>
        </p:nvSpPr>
        <p:spPr>
          <a:xfrm>
            <a:off x="-2142613" y="2819400"/>
            <a:ext cx="6134691" cy="5255935"/>
          </a:xfrm>
          <a:prstGeom prst="ellipse">
            <a:avLst/>
          </a:prstGeom>
          <a:solidFill>
            <a:schemeClr val="accent1">
              <a:alpha val="17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 userDrawn="1"/>
        </p:nvSpPr>
        <p:spPr>
          <a:xfrm>
            <a:off x="2149475" y="-4897185"/>
            <a:ext cx="14421235" cy="9686478"/>
          </a:xfrm>
          <a:prstGeom prst="ellipse">
            <a:avLst/>
          </a:prstGeom>
          <a:solidFill>
            <a:schemeClr val="accent1">
              <a:alpha val="12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椭圆 36"/>
          <p:cNvSpPr/>
          <p:nvPr userDrawn="1"/>
        </p:nvSpPr>
        <p:spPr>
          <a:xfrm>
            <a:off x="8524875" y="4464050"/>
            <a:ext cx="6134691" cy="5255935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9652087" y="-1637368"/>
            <a:ext cx="4509270" cy="5255935"/>
          </a:xfrm>
          <a:prstGeom prst="ellipse">
            <a:avLst/>
          </a:prstGeom>
          <a:solidFill>
            <a:schemeClr val="accent1">
              <a:alpha val="16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rot="8100000">
            <a:off x="419422" y="420538"/>
            <a:ext cx="647700" cy="6477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43272" y="712573"/>
            <a:ext cx="7666522" cy="47985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在此输入标题</a:t>
            </a:r>
          </a:p>
        </p:txBody>
      </p:sp>
      <p:sp>
        <p:nvSpPr>
          <p:cNvPr id="9" name="椭圆 8"/>
          <p:cNvSpPr/>
          <p:nvPr userDrawn="1"/>
        </p:nvSpPr>
        <p:spPr>
          <a:xfrm>
            <a:off x="-5733864" y="3657600"/>
            <a:ext cx="15769079" cy="10591800"/>
          </a:xfrm>
          <a:prstGeom prst="ellipse">
            <a:avLst/>
          </a:prstGeom>
          <a:solidFill>
            <a:schemeClr val="accent1">
              <a:alpha val="14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564640" y="6438900"/>
            <a:ext cx="9884088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 userDrawn="1"/>
        </p:nvGrpSpPr>
        <p:grpSpPr>
          <a:xfrm>
            <a:off x="806618" y="6337300"/>
            <a:ext cx="185642" cy="185642"/>
            <a:chOff x="743272" y="6206387"/>
            <a:chExt cx="390437" cy="390437"/>
          </a:xfrm>
        </p:grpSpPr>
        <p:cxnSp>
          <p:nvCxnSpPr>
            <p:cNvPr id="11" name="直接连接符 10"/>
            <p:cNvCxnSpPr/>
            <p:nvPr userDrawn="1"/>
          </p:nvCxnSpPr>
          <p:spPr>
            <a:xfrm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 flipH="1"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789940"/>
            <a:ext cx="1485900" cy="1981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9652087" y="-1637368"/>
            <a:ext cx="4509270" cy="5255935"/>
          </a:xfrm>
          <a:prstGeom prst="ellipse">
            <a:avLst/>
          </a:prstGeom>
          <a:solidFill>
            <a:schemeClr val="accent1">
              <a:alpha val="16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rot="8100000">
            <a:off x="419422" y="420538"/>
            <a:ext cx="647700" cy="6477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43272" y="712573"/>
            <a:ext cx="7666522" cy="47985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在此输入标题</a:t>
            </a:r>
          </a:p>
        </p:txBody>
      </p:sp>
      <p:sp>
        <p:nvSpPr>
          <p:cNvPr id="9" name="椭圆 8"/>
          <p:cNvSpPr/>
          <p:nvPr userDrawn="1"/>
        </p:nvSpPr>
        <p:spPr>
          <a:xfrm>
            <a:off x="-5733864" y="3657600"/>
            <a:ext cx="15769079" cy="10591800"/>
          </a:xfrm>
          <a:prstGeom prst="ellipse">
            <a:avLst/>
          </a:prstGeom>
          <a:solidFill>
            <a:schemeClr val="accent1">
              <a:alpha val="14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564640" y="6438900"/>
            <a:ext cx="9884088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 userDrawn="1"/>
        </p:nvGrpSpPr>
        <p:grpSpPr>
          <a:xfrm>
            <a:off x="806618" y="6337300"/>
            <a:ext cx="185642" cy="185642"/>
            <a:chOff x="743272" y="6206387"/>
            <a:chExt cx="390437" cy="390437"/>
          </a:xfrm>
        </p:grpSpPr>
        <p:cxnSp>
          <p:nvCxnSpPr>
            <p:cNvPr id="11" name="直接连接符 10"/>
            <p:cNvCxnSpPr/>
            <p:nvPr userDrawn="1"/>
          </p:nvCxnSpPr>
          <p:spPr>
            <a:xfrm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 flipH="1"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789940"/>
            <a:ext cx="1485900" cy="1981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2" y="1881432"/>
            <a:ext cx="8154022" cy="3728356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7861" y="1871791"/>
            <a:ext cx="1870378" cy="3323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8507861" y="2346857"/>
            <a:ext cx="2369344" cy="12069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</a:p>
          <a:p>
            <a:pPr lvl="0"/>
            <a:r>
              <a:rPr lang="zh-CN" altLang="en-US" dirty="0"/>
              <a:t>这些是具体内容</a:t>
            </a:r>
          </a:p>
          <a:p>
            <a:pPr lvl="0"/>
            <a:r>
              <a:rPr lang="zh-CN" altLang="en-US" dirty="0"/>
              <a:t>这些是具体内容</a:t>
            </a:r>
          </a:p>
          <a:p>
            <a:pPr lvl="4"/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8507861" y="3845476"/>
            <a:ext cx="1870378" cy="3323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6" hasCustomPrompt="1"/>
          </p:nvPr>
        </p:nvSpPr>
        <p:spPr>
          <a:xfrm>
            <a:off x="8507861" y="4320542"/>
            <a:ext cx="2369344" cy="12346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</a:p>
          <a:p>
            <a:pPr lvl="0"/>
            <a:r>
              <a:rPr lang="zh-CN" altLang="en-US" dirty="0"/>
              <a:t>这些是具体内容</a:t>
            </a:r>
          </a:p>
          <a:p>
            <a:pPr lvl="0"/>
            <a:r>
              <a:rPr lang="zh-CN" altLang="en-US" dirty="0"/>
              <a:t>这些是具体内容</a:t>
            </a:r>
          </a:p>
          <a:p>
            <a:pPr lvl="4"/>
            <a:endParaRPr lang="zh-CN" altLang="en-US" dirty="0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7"/>
          </p:nvPr>
        </p:nvSpPr>
        <p:spPr>
          <a:xfrm>
            <a:off x="1917700" y="2019300"/>
            <a:ext cx="4815002" cy="2953202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9652087" y="-1637368"/>
            <a:ext cx="4509270" cy="5255935"/>
          </a:xfrm>
          <a:prstGeom prst="ellipse">
            <a:avLst/>
          </a:prstGeom>
          <a:solidFill>
            <a:schemeClr val="accent1">
              <a:alpha val="16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rot="8100000">
            <a:off x="419422" y="420538"/>
            <a:ext cx="647700" cy="6477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43272" y="712573"/>
            <a:ext cx="7666522" cy="47985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在此输入标题</a:t>
            </a:r>
          </a:p>
        </p:txBody>
      </p:sp>
      <p:sp>
        <p:nvSpPr>
          <p:cNvPr id="9" name="椭圆 8"/>
          <p:cNvSpPr/>
          <p:nvPr userDrawn="1"/>
        </p:nvSpPr>
        <p:spPr>
          <a:xfrm>
            <a:off x="-5733864" y="3657600"/>
            <a:ext cx="15769079" cy="10591800"/>
          </a:xfrm>
          <a:prstGeom prst="ellipse">
            <a:avLst/>
          </a:prstGeom>
          <a:solidFill>
            <a:schemeClr val="accent1">
              <a:alpha val="14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564640" y="6438900"/>
            <a:ext cx="9884088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 userDrawn="1"/>
        </p:nvGrpSpPr>
        <p:grpSpPr>
          <a:xfrm>
            <a:off x="806618" y="6337300"/>
            <a:ext cx="185642" cy="185642"/>
            <a:chOff x="743272" y="6206387"/>
            <a:chExt cx="390437" cy="390437"/>
          </a:xfrm>
        </p:grpSpPr>
        <p:cxnSp>
          <p:nvCxnSpPr>
            <p:cNvPr id="11" name="直接连接符 10"/>
            <p:cNvCxnSpPr/>
            <p:nvPr userDrawn="1"/>
          </p:nvCxnSpPr>
          <p:spPr>
            <a:xfrm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 flipH="1"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789940"/>
            <a:ext cx="1485900" cy="198120"/>
          </a:xfrm>
          <a:prstGeom prst="rect">
            <a:avLst/>
          </a:prstGeom>
        </p:spPr>
      </p:pic>
      <p:sp>
        <p:nvSpPr>
          <p:cNvPr id="2" name="图片占位符 1"/>
          <p:cNvSpPr>
            <a:spLocks noGrp="1"/>
          </p:cNvSpPr>
          <p:nvPr>
            <p:ph type="pic" sz="quarter" idx="13"/>
          </p:nvPr>
        </p:nvSpPr>
        <p:spPr>
          <a:xfrm>
            <a:off x="5298322" y="2004406"/>
            <a:ext cx="4959584" cy="330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410900" y="3429001"/>
            <a:ext cx="2348300" cy="2215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在这里填写文案</a:t>
            </a:r>
            <a:endParaRPr lang="en-US" altLang="zh-CN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5" hasCustomPrompt="1"/>
          </p:nvPr>
        </p:nvSpPr>
        <p:spPr>
          <a:xfrm>
            <a:off x="1410901" y="2255563"/>
            <a:ext cx="2716041" cy="3877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在这里填写标题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9652087" y="-1637368"/>
            <a:ext cx="4509270" cy="5255935"/>
          </a:xfrm>
          <a:prstGeom prst="ellipse">
            <a:avLst/>
          </a:prstGeom>
          <a:solidFill>
            <a:schemeClr val="accent1">
              <a:alpha val="16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rot="8100000">
            <a:off x="419422" y="420538"/>
            <a:ext cx="647700" cy="6477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43272" y="712573"/>
            <a:ext cx="7666522" cy="47985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在此输入标题</a:t>
            </a:r>
          </a:p>
        </p:txBody>
      </p:sp>
      <p:sp>
        <p:nvSpPr>
          <p:cNvPr id="9" name="椭圆 8"/>
          <p:cNvSpPr/>
          <p:nvPr userDrawn="1"/>
        </p:nvSpPr>
        <p:spPr>
          <a:xfrm>
            <a:off x="-5733864" y="3657600"/>
            <a:ext cx="15769079" cy="10591800"/>
          </a:xfrm>
          <a:prstGeom prst="ellipse">
            <a:avLst/>
          </a:prstGeom>
          <a:solidFill>
            <a:schemeClr val="accent1">
              <a:alpha val="14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564640" y="6438900"/>
            <a:ext cx="9884088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 userDrawn="1"/>
        </p:nvGrpSpPr>
        <p:grpSpPr>
          <a:xfrm>
            <a:off x="806618" y="6337300"/>
            <a:ext cx="185642" cy="185642"/>
            <a:chOff x="743272" y="6206387"/>
            <a:chExt cx="390437" cy="390437"/>
          </a:xfrm>
        </p:grpSpPr>
        <p:cxnSp>
          <p:nvCxnSpPr>
            <p:cNvPr id="11" name="直接连接符 10"/>
            <p:cNvCxnSpPr/>
            <p:nvPr userDrawn="1"/>
          </p:nvCxnSpPr>
          <p:spPr>
            <a:xfrm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 flipH="1"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789940"/>
            <a:ext cx="1485900" cy="19812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8892278" y="1871791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8892278" y="2346857"/>
            <a:ext cx="2369344" cy="12069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</a:p>
          <a:p>
            <a:pPr lvl="0"/>
            <a:r>
              <a:rPr lang="zh-CN" altLang="en-US" dirty="0"/>
              <a:t>这些是具体内容</a:t>
            </a:r>
          </a:p>
          <a:p>
            <a:pPr lvl="0"/>
            <a:r>
              <a:rPr lang="zh-CN" altLang="en-US" dirty="0"/>
              <a:t>这些是具体内容</a:t>
            </a:r>
          </a:p>
          <a:p>
            <a:pPr lvl="4"/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8892278" y="3845476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6" hasCustomPrompt="1"/>
          </p:nvPr>
        </p:nvSpPr>
        <p:spPr>
          <a:xfrm>
            <a:off x="8892278" y="4320542"/>
            <a:ext cx="2369344" cy="12346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</a:p>
          <a:p>
            <a:pPr lvl="0"/>
            <a:r>
              <a:rPr lang="zh-CN" altLang="en-US" dirty="0"/>
              <a:t>这些是具体内容</a:t>
            </a:r>
          </a:p>
          <a:p>
            <a:pPr lvl="0"/>
            <a:r>
              <a:rPr lang="zh-CN" altLang="en-US" dirty="0"/>
              <a:t>这些是具体内容</a:t>
            </a:r>
          </a:p>
          <a:p>
            <a:pPr lvl="4"/>
            <a:endParaRPr lang="zh-CN" altLang="en-US" dirty="0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7"/>
          </p:nvPr>
        </p:nvSpPr>
        <p:spPr>
          <a:xfrm>
            <a:off x="4978400" y="1828800"/>
            <a:ext cx="2185030" cy="384921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3560384" y="1074194"/>
            <a:ext cx="5071233" cy="5071233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>
            <a:softEdge rad="787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230" y="1057792"/>
            <a:ext cx="2771541" cy="5381108"/>
          </a:xfrm>
          <a:prstGeom prst="rect">
            <a:avLst/>
          </a:prstGeom>
        </p:spPr>
      </p:pic>
      <p:sp>
        <p:nvSpPr>
          <p:cNvPr id="24" name="文本占位符 23"/>
          <p:cNvSpPr>
            <a:spLocks noGrp="1"/>
          </p:cNvSpPr>
          <p:nvPr>
            <p:ph type="body" sz="quarter" idx="18" hasCustomPrompt="1"/>
          </p:nvPr>
        </p:nvSpPr>
        <p:spPr>
          <a:xfrm>
            <a:off x="936724" y="1871791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r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9" hasCustomPrompt="1"/>
          </p:nvPr>
        </p:nvSpPr>
        <p:spPr>
          <a:xfrm>
            <a:off x="936724" y="2346857"/>
            <a:ext cx="2369344" cy="12069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r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r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</a:p>
          <a:p>
            <a:pPr lvl="0"/>
            <a:r>
              <a:rPr lang="zh-CN" altLang="en-US" dirty="0"/>
              <a:t>这些是具体内容</a:t>
            </a:r>
          </a:p>
          <a:p>
            <a:pPr lvl="0"/>
            <a:r>
              <a:rPr lang="zh-CN" altLang="en-US" dirty="0"/>
              <a:t>这些是具体内容</a:t>
            </a:r>
          </a:p>
          <a:p>
            <a:pPr lvl="4"/>
            <a:endParaRPr lang="zh-CN" altLang="en-US" dirty="0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20" hasCustomPrompt="1"/>
          </p:nvPr>
        </p:nvSpPr>
        <p:spPr>
          <a:xfrm>
            <a:off x="936724" y="3845476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r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21" hasCustomPrompt="1"/>
          </p:nvPr>
        </p:nvSpPr>
        <p:spPr>
          <a:xfrm>
            <a:off x="936724" y="4320542"/>
            <a:ext cx="2369344" cy="12346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r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r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</a:p>
          <a:p>
            <a:pPr lvl="0"/>
            <a:r>
              <a:rPr lang="zh-CN" altLang="en-US" dirty="0"/>
              <a:t>这些是具体内容</a:t>
            </a:r>
          </a:p>
          <a:p>
            <a:pPr lvl="0"/>
            <a:r>
              <a:rPr lang="zh-CN" altLang="en-US" dirty="0"/>
              <a:t>这些是具体内容</a:t>
            </a:r>
          </a:p>
          <a:p>
            <a:pPr lvl="4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9652087" y="-1637368"/>
            <a:ext cx="4509270" cy="5255935"/>
          </a:xfrm>
          <a:prstGeom prst="ellipse">
            <a:avLst/>
          </a:prstGeom>
          <a:solidFill>
            <a:schemeClr val="accent1">
              <a:alpha val="16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rot="8100000">
            <a:off x="419422" y="420538"/>
            <a:ext cx="647700" cy="6477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43272" y="712573"/>
            <a:ext cx="7666522" cy="47985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在此输入标题</a:t>
            </a:r>
          </a:p>
        </p:txBody>
      </p:sp>
      <p:sp>
        <p:nvSpPr>
          <p:cNvPr id="9" name="椭圆 8"/>
          <p:cNvSpPr/>
          <p:nvPr userDrawn="1"/>
        </p:nvSpPr>
        <p:spPr>
          <a:xfrm>
            <a:off x="-5733864" y="3657600"/>
            <a:ext cx="15769079" cy="10591800"/>
          </a:xfrm>
          <a:prstGeom prst="ellipse">
            <a:avLst/>
          </a:prstGeom>
          <a:solidFill>
            <a:schemeClr val="accent1">
              <a:alpha val="14000"/>
            </a:schemeClr>
          </a:solidFill>
          <a:ln>
            <a:noFill/>
          </a:ln>
          <a:effectLst>
            <a:softEdge rad="1219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564640" y="6438900"/>
            <a:ext cx="9884088" cy="0"/>
          </a:xfrm>
          <a:prstGeom prst="line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 userDrawn="1"/>
        </p:nvGrpSpPr>
        <p:grpSpPr>
          <a:xfrm>
            <a:off x="806618" y="6337300"/>
            <a:ext cx="185642" cy="185642"/>
            <a:chOff x="743272" y="6206387"/>
            <a:chExt cx="390437" cy="390437"/>
          </a:xfrm>
        </p:grpSpPr>
        <p:cxnSp>
          <p:nvCxnSpPr>
            <p:cNvPr id="11" name="直接连接符 10"/>
            <p:cNvCxnSpPr/>
            <p:nvPr userDrawn="1"/>
          </p:nvCxnSpPr>
          <p:spPr>
            <a:xfrm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 flipH="1">
              <a:off x="743272" y="6206387"/>
              <a:ext cx="390437" cy="390437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789940"/>
            <a:ext cx="1485900" cy="198120"/>
          </a:xfrm>
          <a:prstGeom prst="rect">
            <a:avLst/>
          </a:prstGeom>
        </p:spPr>
      </p:pic>
      <p:sp>
        <p:nvSpPr>
          <p:cNvPr id="2" name="图片占位符 1"/>
          <p:cNvSpPr>
            <a:spLocks noGrp="1"/>
          </p:cNvSpPr>
          <p:nvPr>
            <p:ph type="pic" sz="quarter" idx="13"/>
          </p:nvPr>
        </p:nvSpPr>
        <p:spPr>
          <a:xfrm>
            <a:off x="7907562" y="2003855"/>
            <a:ext cx="2761049" cy="414157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4"/>
          </p:nvPr>
        </p:nvSpPr>
        <p:spPr>
          <a:xfrm>
            <a:off x="6482062" y="1442798"/>
            <a:ext cx="2139425" cy="32091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 flipH="1">
            <a:off x="0" y="3657600"/>
            <a:ext cx="121920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5" hasCustomPrompt="1"/>
          </p:nvPr>
        </p:nvSpPr>
        <p:spPr>
          <a:xfrm>
            <a:off x="1523389" y="1871791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1523389" y="2346857"/>
            <a:ext cx="2369344" cy="12069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</a:p>
          <a:p>
            <a:pPr lvl="0"/>
            <a:r>
              <a:rPr lang="zh-CN" altLang="en-US" dirty="0"/>
              <a:t>这些是具体内容</a:t>
            </a:r>
          </a:p>
          <a:p>
            <a:pPr lvl="0"/>
            <a:r>
              <a:rPr lang="zh-CN" altLang="en-US" dirty="0"/>
              <a:t>这些是具体内容</a:t>
            </a:r>
          </a:p>
          <a:p>
            <a:pPr lvl="4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7" hasCustomPrompt="1"/>
          </p:nvPr>
        </p:nvSpPr>
        <p:spPr>
          <a:xfrm>
            <a:off x="1523389" y="4086593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8" hasCustomPrompt="1"/>
          </p:nvPr>
        </p:nvSpPr>
        <p:spPr>
          <a:xfrm>
            <a:off x="1523389" y="4561659"/>
            <a:ext cx="2369344" cy="12346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</a:p>
          <a:p>
            <a:pPr lvl="0"/>
            <a:r>
              <a:rPr lang="zh-CN" altLang="en-US" dirty="0"/>
              <a:t>这些是具体内容</a:t>
            </a:r>
          </a:p>
          <a:p>
            <a:pPr lvl="0"/>
            <a:r>
              <a:rPr lang="zh-CN" altLang="en-US" dirty="0"/>
              <a:t>这些是具体内容</a:t>
            </a:r>
          </a:p>
          <a:p>
            <a:pPr lvl="4"/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9" hasCustomPrompt="1"/>
          </p:nvPr>
        </p:nvSpPr>
        <p:spPr>
          <a:xfrm>
            <a:off x="3927097" y="1871791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0" hasCustomPrompt="1"/>
          </p:nvPr>
        </p:nvSpPr>
        <p:spPr>
          <a:xfrm>
            <a:off x="3927097" y="2346857"/>
            <a:ext cx="2369344" cy="12069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</a:p>
          <a:p>
            <a:pPr lvl="0"/>
            <a:r>
              <a:rPr lang="zh-CN" altLang="en-US" dirty="0"/>
              <a:t>这些是具体内容</a:t>
            </a:r>
          </a:p>
          <a:p>
            <a:pPr lvl="0"/>
            <a:r>
              <a:rPr lang="zh-CN" altLang="en-US" dirty="0"/>
              <a:t>这些是具体内容</a:t>
            </a:r>
          </a:p>
          <a:p>
            <a:pPr lvl="4"/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21" hasCustomPrompt="1"/>
          </p:nvPr>
        </p:nvSpPr>
        <p:spPr>
          <a:xfrm>
            <a:off x="3927097" y="4086593"/>
            <a:ext cx="1870378" cy="276999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22" hasCustomPrompt="1"/>
          </p:nvPr>
        </p:nvSpPr>
        <p:spPr>
          <a:xfrm>
            <a:off x="3927097" y="4561659"/>
            <a:ext cx="2369344" cy="123469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这些是具体内容</a:t>
            </a:r>
          </a:p>
          <a:p>
            <a:pPr lvl="0"/>
            <a:r>
              <a:rPr lang="zh-CN" altLang="en-US" dirty="0"/>
              <a:t>这些是具体内容</a:t>
            </a:r>
          </a:p>
          <a:p>
            <a:pPr lvl="0"/>
            <a:r>
              <a:rPr lang="zh-CN" altLang="en-US" dirty="0"/>
              <a:t>这些是具体内容</a:t>
            </a:r>
          </a:p>
          <a:p>
            <a:pPr lvl="4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A3715-8CCB-4CBC-AFCA-84AEA388CDBD}" type="datetimeFigureOut">
              <a:rPr lang="zh-CN" altLang="en-US" smtClean="0"/>
              <a:t>2024-05-22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B8FCC-0B55-480A-A770-AAA6B26A46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3EFB3-1E01-428D-8D86-48212F37558C}" type="datetimeFigureOut">
              <a:rPr lang="zh-CN" altLang="en-US" smtClean="0"/>
              <a:t>2024-05-22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175A8-038F-4C17-9605-710649DB3E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19"/>
          <p:cNvSpPr>
            <a:spLocks noGrp="1"/>
          </p:cNvSpPr>
          <p:nvPr>
            <p:ph sz="quarter" idx="10"/>
          </p:nvPr>
        </p:nvSpPr>
        <p:spPr>
          <a:xfrm>
            <a:off x="1219236" y="2274296"/>
            <a:ext cx="6175238" cy="1137860"/>
          </a:xfrm>
        </p:spPr>
        <p:txBody>
          <a:bodyPr wrap="square">
            <a:noAutofit/>
          </a:bodyPr>
          <a:lstStyle/>
          <a:p>
            <a:r>
              <a:rPr lang="zh-CN" altLang="en-US" sz="4800" dirty="0"/>
              <a:t>统计学习方法</a:t>
            </a:r>
          </a:p>
          <a:p>
            <a:r>
              <a:rPr lang="zh-CN" altLang="en-US" sz="2400" dirty="0"/>
              <a:t>多路径解决情感分析二分类问题</a:t>
            </a:r>
          </a:p>
        </p:txBody>
      </p:sp>
      <p:sp>
        <p:nvSpPr>
          <p:cNvPr id="28" name="内容占位符 27"/>
          <p:cNvSpPr>
            <a:spLocks noGrp="1"/>
          </p:cNvSpPr>
          <p:nvPr>
            <p:ph sz="quarter" idx="14"/>
          </p:nvPr>
        </p:nvSpPr>
        <p:spPr>
          <a:xfrm>
            <a:off x="1219236" y="5531447"/>
            <a:ext cx="6987737" cy="369020"/>
          </a:xfrm>
        </p:spPr>
        <p:txBody>
          <a:bodyPr wrap="square">
            <a:noAutofit/>
          </a:bodyPr>
          <a:lstStyle/>
          <a:p>
            <a:r>
              <a:rPr lang="zh-CN" altLang="en-US" dirty="0"/>
              <a:t>汇报人：第</a:t>
            </a:r>
            <a:r>
              <a:rPr lang="en-US" altLang="zh-CN" dirty="0"/>
              <a:t>10</a:t>
            </a:r>
            <a:r>
              <a:rPr lang="zh-CN" altLang="en-US" dirty="0"/>
              <a:t>组 林泓宇 方琳涵 胡造颖 陈恩茹</a:t>
            </a:r>
          </a:p>
        </p:txBody>
      </p:sp>
      <p:sp>
        <p:nvSpPr>
          <p:cNvPr id="29" name="内容占位符 28"/>
          <p:cNvSpPr>
            <a:spLocks noGrp="1"/>
          </p:cNvSpPr>
          <p:nvPr>
            <p:ph sz="quarter" idx="15"/>
          </p:nvPr>
        </p:nvSpPr>
        <p:spPr>
          <a:xfrm>
            <a:off x="1219200" y="6007737"/>
            <a:ext cx="3230614" cy="368935"/>
          </a:xfrm>
        </p:spPr>
        <p:txBody>
          <a:bodyPr wrap="square">
            <a:noAutofit/>
          </a:bodyPr>
          <a:lstStyle/>
          <a:p>
            <a:r>
              <a:rPr lang="zh-CN" altLang="en-US" dirty="0"/>
              <a:t>汇报时间：2024-05-</a:t>
            </a:r>
            <a:r>
              <a:rPr lang="en-US" altLang="zh-CN"/>
              <a:t>22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11"/>
          <p:cNvSpPr/>
          <p:nvPr/>
        </p:nvSpPr>
        <p:spPr>
          <a:xfrm>
            <a:off x="0" y="4500880"/>
            <a:ext cx="12192000" cy="2357120"/>
          </a:xfrm>
          <a:prstGeom prst="roundRect">
            <a:avLst>
              <a:gd name="adj" fmla="val 0"/>
            </a:avLst>
          </a:prstGeom>
          <a:solidFill>
            <a:schemeClr val="accent1">
              <a:alpha val="2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743272" y="712573"/>
            <a:ext cx="7666522" cy="332105"/>
          </a:xfrm>
        </p:spPr>
        <p:txBody>
          <a:bodyPr>
            <a:spAutoFit/>
          </a:bodyPr>
          <a:lstStyle/>
          <a:p>
            <a:r>
              <a:rPr lang="zh-CN" altLang="en-US" b="1" dirty="0"/>
              <a:t>Lasso回归(L1正则化)+梯度下降—过程分析：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6152" y="1419192"/>
            <a:ext cx="475196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得到如下梯度下降的公式</a:t>
            </a:r>
            <a:endParaRPr lang="en-US" altLang="zh-CN" sz="2000" b="1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-154781" y="1114936"/>
            <a:ext cx="972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</a:rPr>
              <a:t>“</a:t>
            </a:r>
            <a:endParaRPr lang="zh-CN" altLang="en-US" sz="7200" dirty="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noFill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23587" y="1114901"/>
            <a:ext cx="972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</a:rPr>
              <a:t>“</a:t>
            </a:r>
            <a:endParaRPr lang="zh-CN" altLang="en-US" sz="7200" dirty="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noFill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13807" y="1419215"/>
            <a:ext cx="475196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代码实现</a:t>
            </a:r>
            <a:endParaRPr lang="en-US" altLang="zh-CN" sz="2000" b="1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49526" y="1114901"/>
            <a:ext cx="972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</a:rPr>
              <a:t>“</a:t>
            </a:r>
            <a:endParaRPr lang="zh-CN" altLang="en-US" sz="7200" dirty="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noFill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380555" y="1114901"/>
            <a:ext cx="972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</a:rPr>
              <a:t>“</a:t>
            </a:r>
            <a:endParaRPr lang="zh-CN" altLang="en-US" sz="7200" dirty="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noFill/>
            </a:endParaRPr>
          </a:p>
        </p:txBody>
      </p:sp>
      <p:pic>
        <p:nvPicPr>
          <p:cNvPr id="21" name="图片 20" descr="upload_post_object_v2_35438839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608" y="1885481"/>
            <a:ext cx="5710998" cy="4292918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sp>
        <p:nvSpPr>
          <p:cNvPr id="22" name="直角上箭头 21"/>
          <p:cNvSpPr/>
          <p:nvPr userDrawn="1"/>
        </p:nvSpPr>
        <p:spPr>
          <a:xfrm rot="5400000">
            <a:off x="2737914" y="2690718"/>
            <a:ext cx="1457325" cy="5518118"/>
          </a:xfrm>
          <a:prstGeom prst="bentUpArrow">
            <a:avLst>
              <a:gd name="adj1" fmla="val 15760"/>
              <a:gd name="adj2" fmla="val 19016"/>
              <a:gd name="adj3" fmla="val 50000"/>
            </a:avLst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23" name="图片 22" descr="upload_post_object_v2_785851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58" y="4816321"/>
            <a:ext cx="3356514" cy="832136"/>
          </a:xfrm>
          <a:prstGeom prst="rect">
            <a:avLst/>
          </a:prstGeom>
          <a:ln w="19050" cmpd="sng">
            <a:solidFill>
              <a:srgbClr val="A9D18E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sp>
        <p:nvSpPr>
          <p:cNvPr id="24" name="文本框 23"/>
          <p:cNvSpPr txBox="1"/>
          <p:nvPr userDrawn="1"/>
        </p:nvSpPr>
        <p:spPr>
          <a:xfrm>
            <a:off x="680204" y="6273649"/>
            <a:ext cx="11256407" cy="368300"/>
          </a:xfrm>
          <a:prstGeom prst="rect">
            <a:avLst/>
          </a:prstGeom>
          <a:solidFill>
            <a:srgbClr val="C9EDD4">
              <a:alpha val="100000"/>
            </a:srgbClr>
          </a:solidFill>
          <a:ln w="12700" cmpd="sng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txBody>
          <a:bodyPr wrap="none" rtlCol="0">
            <a:noAutofit/>
          </a:bodyPr>
          <a:lstStyle/>
          <a:p>
            <a:pPr algn="ctr"/>
            <a:r>
              <a:rPr lang="zh-CN" altLang="en-US">
                <a:solidFill>
                  <a:srgbClr val="2E75B6"/>
                </a:solidFill>
              </a:rPr>
              <a:t>三次准确率和的均值结果：0.803(b)+0.792(d)+0.827(e)=0.8073</a:t>
            </a:r>
          </a:p>
        </p:txBody>
      </p:sp>
      <p:pic>
        <p:nvPicPr>
          <p:cNvPr id="4" name="图片 3" descr="upload_post_object_v2_29690006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91" y="1870712"/>
            <a:ext cx="5073915" cy="2630168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4" grpId="0"/>
      <p:bldP spid="14" grpId="1"/>
      <p:bldP spid="14" grpId="2"/>
      <p:bldP spid="13" grpId="0"/>
      <p:bldP spid="13" grpId="1"/>
      <p:bldP spid="13" grpId="2"/>
      <p:bldP spid="16" grpId="0"/>
      <p:bldP spid="17" grpId="0"/>
      <p:bldP spid="18" grpId="0"/>
      <p:bldP spid="22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743272" y="712573"/>
            <a:ext cx="8218315" cy="731520"/>
          </a:xfrm>
        </p:spPr>
        <p:txBody>
          <a:bodyPr wrap="square">
            <a:noAutofit/>
          </a:bodyPr>
          <a:lstStyle/>
          <a:p>
            <a:r>
              <a:rPr lang="zh-CN" altLang="en-US" b="1" dirty="0"/>
              <a:t>岭回归(L2正则化)+奇异值分解+闭式解法—过程分析：</a:t>
            </a: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7"/>
          </p:nvPr>
        </p:nvSpPr>
        <p:spPr>
          <a:xfrm>
            <a:off x="134216" y="2849456"/>
            <a:ext cx="1410733" cy="736600"/>
          </a:xfrm>
        </p:spPr>
        <p:txBody>
          <a:bodyPr wrap="square">
            <a:noAutofit/>
          </a:bodyPr>
          <a:lstStyle/>
          <a:p>
            <a:r>
              <a:rPr lang="en-US" altLang="zh-CN" dirty="0"/>
              <a:t>Progress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1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了解</a:t>
            </a:r>
            <a:r>
              <a:rPr lang="zh-CN" altLang="en-US" dirty="0"/>
              <a:t>岭回归：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5262939"/>
            <a:ext cx="12191977" cy="159508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-3677" y="2780970"/>
            <a:ext cx="1220929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43246" y="1269733"/>
            <a:ext cx="9539761" cy="14422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spc="300" dirty="0">
                <a:solidFill>
                  <a:srgbClr val="000000"/>
                </a:solidFill>
                <a:latin typeface="+mn-ea"/>
              </a:rPr>
              <a:t>首先我们加入了</a:t>
            </a:r>
            <a:r>
              <a:rPr lang="en-US" altLang="zh-CN" sz="1600" spc="300" dirty="0">
                <a:solidFill>
                  <a:srgbClr val="C00000"/>
                </a:solidFill>
                <a:latin typeface="+mn-ea"/>
              </a:rPr>
              <a:t>L2</a:t>
            </a:r>
            <a:r>
              <a:rPr lang="zh-CN" altLang="en-US" sz="1600" spc="300" dirty="0">
                <a:solidFill>
                  <a:srgbClr val="C00000"/>
                </a:solidFill>
                <a:latin typeface="+mn-ea"/>
              </a:rPr>
              <a:t>正则化项</a:t>
            </a:r>
            <a:r>
              <a:rPr lang="zh-CN" altLang="en-US" sz="1600" spc="300" dirty="0">
                <a:solidFill>
                  <a:srgbClr val="000000"/>
                </a:solidFill>
                <a:latin typeface="+mn-ea"/>
              </a:rPr>
              <a:t>，但</a:t>
            </a:r>
            <a:r>
              <a:rPr lang="zh-CN" altLang="en-US" sz="1600" spc="300" dirty="0">
                <a:solidFill>
                  <a:srgbClr val="C00000"/>
                </a:solidFill>
                <a:latin typeface="+mn-ea"/>
              </a:rPr>
              <a:t>损失函数及代价函数仍为凸函数</a:t>
            </a:r>
            <a:r>
              <a:rPr lang="zh-CN" altLang="en-US" sz="1600" spc="300" dirty="0">
                <a:solidFill>
                  <a:srgbClr val="000000"/>
                </a:solidFill>
                <a:latin typeface="+mn-ea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sz="1600" spc="300" dirty="0">
                <a:solidFill>
                  <a:srgbClr val="000000"/>
                </a:solidFill>
                <a:latin typeface="+mn-ea"/>
              </a:rPr>
              <a:t>即：能通过求</a:t>
            </a:r>
            <a:r>
              <a:rPr lang="en-US" altLang="zh-CN" sz="1600" spc="300" dirty="0">
                <a:solidFill>
                  <a:srgbClr val="000000"/>
                </a:solidFill>
                <a:latin typeface="+mn-ea"/>
              </a:rPr>
              <a:t>"</a:t>
            </a:r>
            <a:r>
              <a:rPr lang="zh-CN" altLang="en-US" sz="1600" spc="300" dirty="0">
                <a:solidFill>
                  <a:srgbClr val="000000"/>
                </a:solidFill>
                <a:latin typeface="+mn-ea"/>
              </a:rPr>
              <a:t>一阶导</a:t>
            </a:r>
            <a:r>
              <a:rPr lang="en-US" altLang="zh-CN" sz="1600" spc="300" dirty="0">
                <a:solidFill>
                  <a:srgbClr val="000000"/>
                </a:solidFill>
                <a:latin typeface="+mn-ea"/>
              </a:rPr>
              <a:t>,</a:t>
            </a:r>
            <a:r>
              <a:rPr lang="zh-CN" altLang="en-US" sz="1600" spc="300" dirty="0">
                <a:solidFill>
                  <a:srgbClr val="000000"/>
                </a:solidFill>
                <a:latin typeface="+mn-ea"/>
              </a:rPr>
              <a:t>令导数为零</a:t>
            </a:r>
            <a:r>
              <a:rPr lang="en-US" altLang="zh-CN" sz="1600" spc="300" dirty="0">
                <a:solidFill>
                  <a:srgbClr val="000000"/>
                </a:solidFill>
                <a:latin typeface="+mn-ea"/>
              </a:rPr>
              <a:t>"</a:t>
            </a:r>
            <a:r>
              <a:rPr lang="zh-CN" altLang="en-US" sz="1600" spc="300" dirty="0">
                <a:solidFill>
                  <a:srgbClr val="000000"/>
                </a:solidFill>
                <a:latin typeface="+mn-ea"/>
              </a:rPr>
              <a:t>方法求解参数</a:t>
            </a:r>
            <a:r>
              <a:rPr lang="en-US" altLang="zh-CN" sz="1600" spc="300" dirty="0">
                <a:solidFill>
                  <a:srgbClr val="000000"/>
                </a:solidFill>
                <a:latin typeface="+mn-ea"/>
              </a:rPr>
              <a:t>(</a:t>
            </a:r>
            <a:r>
              <a:rPr lang="zh-CN" altLang="en-US" sz="1600" spc="300" dirty="0">
                <a:solidFill>
                  <a:srgbClr val="000000"/>
                </a:solidFill>
                <a:latin typeface="+mn-ea"/>
              </a:rPr>
              <a:t>权重</a:t>
            </a:r>
            <a:r>
              <a:rPr lang="en-US" altLang="zh-CN" sz="1600" spc="300" dirty="0">
                <a:solidFill>
                  <a:srgbClr val="000000"/>
                </a:solidFill>
                <a:latin typeface="+mn-ea"/>
              </a:rPr>
              <a:t>)w</a:t>
            </a:r>
            <a:r>
              <a:rPr lang="zh-CN" altLang="en-US" sz="1600" spc="300" dirty="0">
                <a:solidFill>
                  <a:srgbClr val="000000"/>
                </a:solidFill>
                <a:latin typeface="+mn-ea"/>
              </a:rPr>
              <a:t>，故</a:t>
            </a:r>
            <a:r>
              <a:rPr lang="zh-CN" altLang="en-US" sz="1600" spc="300" dirty="0">
                <a:solidFill>
                  <a:srgbClr val="C00000"/>
                </a:solidFill>
                <a:latin typeface="+mn-ea"/>
              </a:rPr>
              <a:t>存在闭式解</a:t>
            </a:r>
            <a:r>
              <a:rPr lang="zh-CN" altLang="en-US" sz="1600" spc="300" dirty="0">
                <a:solidFill>
                  <a:srgbClr val="000000"/>
                </a:solidFill>
                <a:latin typeface="+mn-ea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sz="1600" spc="30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因此我们至少有两种方法求解参数</a:t>
            </a:r>
            <a:r>
              <a:rPr lang="en-US" altLang="zh-CN" sz="1600" spc="30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w</a:t>
            </a:r>
            <a:r>
              <a:rPr lang="zh-CN" altLang="en-US" sz="1600" spc="30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？闭式解法及采用梯度下降优化算法求解</a:t>
            </a:r>
            <a:r>
              <a:rPr lang="en-US" altLang="zh-CN" sz="1600" spc="30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w</a:t>
            </a:r>
            <a:r>
              <a:rPr lang="zh-CN" altLang="en-US" sz="1600" spc="30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！</a:t>
            </a:r>
          </a:p>
          <a:p>
            <a:pPr>
              <a:lnSpc>
                <a:spcPct val="120000"/>
              </a:lnSpc>
            </a:pPr>
            <a:r>
              <a:rPr lang="zh-CN" altLang="en-US" sz="1600" spc="30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但前面我们分析了运行结果</a:t>
            </a:r>
            <a:r>
              <a:rPr lang="en-US" altLang="zh-CN" sz="1600" spc="30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,</a:t>
            </a:r>
            <a:r>
              <a:rPr lang="zh-CN" altLang="en-US" sz="1600" spc="30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如果我们采用梯度下降优化算法会发生梯度爆炸问题。</a:t>
            </a:r>
          </a:p>
          <a:p>
            <a:pPr>
              <a:lnSpc>
                <a:spcPct val="120000"/>
              </a:lnSpc>
            </a:pPr>
            <a:r>
              <a:rPr lang="zh-CN" altLang="en-US" sz="1600" spc="30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因此，这里我们将采用并介绍岭回归+奇异值分解+闭式解法的结合过程。</a:t>
            </a:r>
          </a:p>
        </p:txBody>
      </p:sp>
      <p:pic>
        <p:nvPicPr>
          <p:cNvPr id="4" name="图片 3" descr="upload_post_object_v2_10403148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550" y="2849456"/>
            <a:ext cx="8962992" cy="3900302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7"/>
          <p:cNvSpPr>
            <a:spLocks noGrp="1"/>
          </p:cNvSpPr>
          <p:nvPr/>
        </p:nvSpPr>
        <p:spPr>
          <a:xfrm>
            <a:off x="674300" y="655117"/>
            <a:ext cx="8218315" cy="7315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岭回归(L2正则化)+奇异值分解+闭式解法—过程分析：</a:t>
            </a:r>
          </a:p>
        </p:txBody>
      </p:sp>
      <p:pic>
        <p:nvPicPr>
          <p:cNvPr id="13" name="图片 12" descr="upload_post_object_v2_24975648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243" y="1600370"/>
            <a:ext cx="7698967" cy="1852564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14" name="图片 13" descr="upload_post_object_v2_40169618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243" y="3889626"/>
            <a:ext cx="10124263" cy="1708469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sp>
        <p:nvSpPr>
          <p:cNvPr id="34" name="文本占位符 33"/>
          <p:cNvSpPr>
            <a:spLocks noGrp="1"/>
          </p:cNvSpPr>
          <p:nvPr>
            <p:ph type="body" sz="quarter" idx="17"/>
          </p:nvPr>
        </p:nvSpPr>
        <p:spPr>
          <a:xfrm>
            <a:off x="444510" y="1600398"/>
            <a:ext cx="1410733" cy="736600"/>
          </a:xfrm>
        </p:spPr>
        <p:txBody>
          <a:bodyPr wrap="square">
            <a:noAutofit/>
          </a:bodyPr>
          <a:lstStyle/>
          <a:p>
            <a:r>
              <a:rPr lang="en-US" altLang="zh-CN" dirty="0"/>
              <a:t>Progress2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了解</a:t>
            </a:r>
            <a:r>
              <a:rPr lang="zh-CN" altLang="en-US" dirty="0"/>
              <a:t>岭回归：</a:t>
            </a:r>
          </a:p>
        </p:txBody>
      </p:sp>
      <p:sp>
        <p:nvSpPr>
          <p:cNvPr id="15" name="文本占位符 33"/>
          <p:cNvSpPr>
            <a:spLocks noGrp="1"/>
          </p:cNvSpPr>
          <p:nvPr/>
        </p:nvSpPr>
        <p:spPr>
          <a:xfrm>
            <a:off x="444477" y="3966509"/>
            <a:ext cx="1410733" cy="736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Progress3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了解</a:t>
            </a:r>
            <a:r>
              <a:rPr lang="zh-CN" altLang="en-US" dirty="0"/>
              <a:t>岭回归：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0" y="3671293"/>
            <a:ext cx="1218631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直角双向箭头 18"/>
          <p:cNvSpPr/>
          <p:nvPr userDrawn="1"/>
        </p:nvSpPr>
        <p:spPr>
          <a:xfrm rot="10800000">
            <a:off x="978980" y="4988528"/>
            <a:ext cx="876300" cy="828675"/>
          </a:xfrm>
          <a:prstGeom prst="leftUpArrow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2" name="图片 1" descr="upload_post_object_v2_22068220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17190"/>
            <a:ext cx="12201525" cy="295275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如何加入奇异值分解法推导参数</a:t>
            </a:r>
            <a:r>
              <a:rPr lang="en-US" altLang="zh-CN"/>
              <a:t>w</a:t>
            </a:r>
            <a:r>
              <a:rPr lang="zh-CN" altLang="en-US"/>
              <a:t>的闭式解</a:t>
            </a:r>
          </a:p>
        </p:txBody>
      </p:sp>
      <p:pic>
        <p:nvPicPr>
          <p:cNvPr id="12" name="图片 11" descr="upload_post_object_v2_715885527"/>
          <p:cNvPicPr>
            <a:picLocks noChangeAspect="1"/>
          </p:cNvPicPr>
          <p:nvPr/>
        </p:nvPicPr>
        <p:blipFill>
          <a:blip r:embed="rId2"/>
          <a:srcRect b="44618"/>
          <a:stretch>
            <a:fillRect/>
          </a:stretch>
        </p:blipFill>
        <p:spPr>
          <a:xfrm>
            <a:off x="274384" y="1613525"/>
            <a:ext cx="5432639" cy="3798941"/>
          </a:xfrm>
          <a:prstGeom prst="rect">
            <a:avLst/>
          </a:prstGeom>
        </p:spPr>
      </p:pic>
      <p:pic>
        <p:nvPicPr>
          <p:cNvPr id="14" name="图片 13" descr="upload_post_object_v2_2188111415"/>
          <p:cNvPicPr>
            <a:picLocks noChangeAspect="1"/>
          </p:cNvPicPr>
          <p:nvPr/>
        </p:nvPicPr>
        <p:blipFill>
          <a:blip r:embed="rId2"/>
          <a:srcRect t="55269"/>
          <a:stretch>
            <a:fillRect/>
          </a:stretch>
        </p:blipFill>
        <p:spPr>
          <a:xfrm>
            <a:off x="5185645" y="1613525"/>
            <a:ext cx="6726233" cy="3798941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430492" y="1429023"/>
            <a:ext cx="11487079" cy="4334410"/>
          </a:xfrm>
          <a:prstGeom prst="rect">
            <a:avLst/>
          </a:prstGeom>
          <a:noFill/>
          <a:ln w="1905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743272" y="712573"/>
            <a:ext cx="7666522" cy="332105"/>
          </a:xfrm>
        </p:spPr>
        <p:txBody>
          <a:bodyPr>
            <a:spAutoFit/>
          </a:bodyPr>
          <a:lstStyle/>
          <a:p>
            <a:r>
              <a:rPr lang="zh-CN" altLang="en-US" b="1" dirty="0"/>
              <a:t>岭回归(L2正则化)+奇异值分解法—过程分析：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777017" y="1544850"/>
            <a:ext cx="475196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代码实现</a:t>
            </a:r>
            <a:endParaRPr lang="en-US" altLang="zh-CN" sz="2000" b="1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11553" y="1240631"/>
            <a:ext cx="972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</a:rPr>
              <a:t>“</a:t>
            </a:r>
            <a:endParaRPr lang="zh-CN" altLang="en-US" sz="7200" dirty="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noFill/>
            </a:endParaRPr>
          </a:p>
        </p:txBody>
      </p:sp>
      <p:pic>
        <p:nvPicPr>
          <p:cNvPr id="6" name="图片 5" descr="upload_post_object_v2_1555194020"/>
          <p:cNvPicPr>
            <a:picLocks noChangeAspect="1"/>
          </p:cNvPicPr>
          <p:nvPr/>
        </p:nvPicPr>
        <p:blipFill>
          <a:blip r:embed="rId2"/>
          <a:srcRect l="197" t="1577"/>
          <a:stretch>
            <a:fillRect/>
          </a:stretch>
        </p:blipFill>
        <p:spPr>
          <a:xfrm>
            <a:off x="9525" y="2679085"/>
            <a:ext cx="12192000" cy="3005865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6528554" y="1240631"/>
            <a:ext cx="972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</a:rPr>
              <a:t>“</a:t>
            </a:r>
            <a:endParaRPr lang="zh-CN" altLang="en-US" sz="7200" dirty="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noFill/>
            </a:endParaRP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524838" y="6193211"/>
            <a:ext cx="11256407" cy="368300"/>
          </a:xfrm>
          <a:prstGeom prst="rect">
            <a:avLst/>
          </a:prstGeom>
          <a:solidFill>
            <a:srgbClr val="C9EDD4">
              <a:alpha val="100000"/>
            </a:srgbClr>
          </a:solidFill>
          <a:ln w="12700" cmpd="sng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txBody>
          <a:bodyPr wrap="none" rtlCol="0">
            <a:noAutofit/>
          </a:bodyPr>
          <a:lstStyle/>
          <a:p>
            <a:pPr algn="ctr"/>
            <a:r>
              <a:rPr lang="zh-CN" altLang="en-US">
                <a:solidFill>
                  <a:srgbClr val="2E75B6"/>
                </a:solidFill>
              </a:rPr>
              <a:t>三次准确率和的均值结果：0.</a:t>
            </a:r>
            <a:r>
              <a:rPr lang="en-US" altLang="zh-CN">
                <a:solidFill>
                  <a:srgbClr val="2E75B6"/>
                </a:solidFill>
              </a:rPr>
              <a:t>725</a:t>
            </a:r>
            <a:r>
              <a:rPr lang="zh-CN" altLang="en-US">
                <a:solidFill>
                  <a:srgbClr val="2E75B6"/>
                </a:solidFill>
              </a:rPr>
              <a:t>(b)+0.7</a:t>
            </a:r>
            <a:r>
              <a:rPr lang="en-US" altLang="zh-CN">
                <a:solidFill>
                  <a:srgbClr val="2E75B6"/>
                </a:solidFill>
              </a:rPr>
              <a:t>5</a:t>
            </a:r>
            <a:r>
              <a:rPr lang="zh-CN" altLang="en-US">
                <a:solidFill>
                  <a:srgbClr val="2E75B6"/>
                </a:solidFill>
              </a:rPr>
              <a:t>(d)+0.82</a:t>
            </a:r>
            <a:r>
              <a:rPr lang="en-US" altLang="zh-CN">
                <a:solidFill>
                  <a:srgbClr val="2E75B6"/>
                </a:solidFill>
              </a:rPr>
              <a:t>8</a:t>
            </a:r>
            <a:r>
              <a:rPr lang="zh-CN" altLang="en-US">
                <a:solidFill>
                  <a:srgbClr val="2E75B6"/>
                </a:solidFill>
              </a:rPr>
              <a:t>(e)=0.</a:t>
            </a:r>
            <a:r>
              <a:rPr lang="en-US" altLang="zh-CN">
                <a:solidFill>
                  <a:srgbClr val="2E75B6"/>
                </a:solidFill>
              </a:rPr>
              <a:t>7677</a:t>
            </a:r>
            <a:endParaRPr lang="zh-CN" altLang="en-US">
              <a:solidFill>
                <a:srgbClr val="2E75B6"/>
              </a:solidFill>
            </a:endParaRPr>
          </a:p>
        </p:txBody>
      </p:sp>
      <p:pic>
        <p:nvPicPr>
          <p:cNvPr id="5" name="图片 4" descr="upload_post_object_v2_4016961863"/>
          <p:cNvPicPr>
            <a:picLocks noChangeAspect="1"/>
          </p:cNvPicPr>
          <p:nvPr/>
        </p:nvPicPr>
        <p:blipFill>
          <a:blip r:embed="rId3"/>
          <a:srcRect l="27566" t="27566" r="27095" b="27095"/>
          <a:stretch>
            <a:fillRect/>
          </a:stretch>
        </p:blipFill>
        <p:spPr>
          <a:xfrm>
            <a:off x="9525" y="1799719"/>
            <a:ext cx="4590238" cy="774602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743272" y="712573"/>
            <a:ext cx="7666522" cy="332105"/>
          </a:xfrm>
        </p:spPr>
        <p:txBody>
          <a:bodyPr>
            <a:spAutoFit/>
          </a:bodyPr>
          <a:lstStyle/>
          <a:p>
            <a:r>
              <a:rPr lang="zh-CN" altLang="en-US" b="1" dirty="0"/>
              <a:t>测试集准确率评价函数：</a:t>
            </a:r>
          </a:p>
        </p:txBody>
      </p:sp>
      <p:pic>
        <p:nvPicPr>
          <p:cNvPr id="11" name="图片 10" descr="upload_post_object_v2_447927849"/>
          <p:cNvPicPr>
            <a:picLocks noChangeAspect="1"/>
          </p:cNvPicPr>
          <p:nvPr/>
        </p:nvPicPr>
        <p:blipFill>
          <a:blip r:embed="rId3"/>
          <a:srcRect l="195" t="406" r="2148" b="2029"/>
          <a:stretch>
            <a:fillRect/>
          </a:stretch>
        </p:blipFill>
        <p:spPr>
          <a:xfrm>
            <a:off x="743188" y="4238234"/>
            <a:ext cx="10215563" cy="2455822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3" name="图片 2" descr="upload_post_object_v2_2841885526"/>
          <p:cNvPicPr>
            <a:picLocks noChangeAspect="1"/>
          </p:cNvPicPr>
          <p:nvPr/>
        </p:nvPicPr>
        <p:blipFill>
          <a:blip r:embed="rId4"/>
          <a:srcRect l="708" t="1561"/>
          <a:stretch>
            <a:fillRect/>
          </a:stretch>
        </p:blipFill>
        <p:spPr>
          <a:xfrm>
            <a:off x="743188" y="1114901"/>
            <a:ext cx="10215562" cy="2886813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US" altLang="zh-CN" dirty="0"/>
              <a:t>PART 02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-206899" y="3823481"/>
            <a:ext cx="5023898" cy="1955165"/>
          </a:xfrm>
        </p:spPr>
        <p:txBody>
          <a:bodyPr>
            <a:spAutoFit/>
          </a:bodyPr>
          <a:lstStyle/>
          <a:p>
            <a:r>
              <a:rPr lang="en-US" altLang="zh-CN" dirty="0"/>
              <a:t>Softmax</a:t>
            </a:r>
          </a:p>
          <a:p>
            <a:r>
              <a:rPr lang="zh-CN" altLang="en-US" dirty="0"/>
              <a:t>回归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63009" y="2340427"/>
            <a:ext cx="1411681" cy="3689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概率模型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63009" y="2709362"/>
            <a:ext cx="132589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/>
              <p:cNvSpPr txBox="1"/>
              <p:nvPr/>
            </p:nvSpPr>
            <p:spPr>
              <a:xfrm>
                <a:off x="643089" y="636578"/>
                <a:ext cx="4458419" cy="4355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模型—假设空间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={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 | 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𝑌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𝑋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)}</m:t>
                    </m:r>
                  </m:oMath>
                </a14:m>
                <a:endParaRPr lang="zh-CN" altLang="en-US" sz="16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89" y="636578"/>
                <a:ext cx="4458419" cy="435592"/>
              </a:xfrm>
              <a:prstGeom prst="rect">
                <a:avLst/>
              </a:prstGeom>
              <a:blipFill rotWithShape="1">
                <a:blip r:embed="rId2"/>
                <a:stretch>
                  <a:fillRect l="-11" t="-5902" r="12" b="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 descr="upload_post_object_v2_40861889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308" y="1262029"/>
            <a:ext cx="5291321" cy="2525779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5" name="图片 4" descr="upload_post_object_v2_18195565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261" y="4054280"/>
            <a:ext cx="5802930" cy="2683855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4" name="图片 3" descr="upload_post_object_v2_17016715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781" y="5632316"/>
            <a:ext cx="7403184" cy="751886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sp>
        <p:nvSpPr>
          <p:cNvPr id="6" name="下箭头 5"/>
          <p:cNvSpPr/>
          <p:nvPr userDrawn="1"/>
        </p:nvSpPr>
        <p:spPr>
          <a:xfrm>
            <a:off x="919409" y="2709362"/>
            <a:ext cx="298769" cy="976746"/>
          </a:xfrm>
          <a:prstGeom prst="downArrow">
            <a:avLst>
              <a:gd name="adj1" fmla="val 50000"/>
              <a:gd name="adj2" fmla="val 109349"/>
            </a:avLst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0" name="直接箭头连接符 9"/>
          <p:cNvCxnSpPr>
            <a:endCxn id="4" idx="0"/>
          </p:cNvCxnSpPr>
          <p:nvPr userDrawn="1"/>
        </p:nvCxnSpPr>
        <p:spPr>
          <a:xfrm>
            <a:off x="6027631" y="5214078"/>
            <a:ext cx="2182742" cy="418238"/>
          </a:xfrm>
          <a:prstGeom prst="straightConnector1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 userDrawn="1"/>
        </p:nvSpPr>
        <p:spPr>
          <a:xfrm rot="600000">
            <a:off x="6646756" y="5212080"/>
            <a:ext cx="2270125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1400">
                <a:solidFill>
                  <a:srgbClr val="C00000"/>
                </a:solidFill>
              </a:rPr>
              <a:t>代码实现</a:t>
            </a:r>
          </a:p>
        </p:txBody>
      </p:sp>
      <p:sp>
        <p:nvSpPr>
          <p:cNvPr id="3" name="文本框 2"/>
          <p:cNvSpPr txBox="1"/>
          <p:nvPr userDrawn="1"/>
        </p:nvSpPr>
        <p:spPr>
          <a:xfrm>
            <a:off x="0" y="3686175"/>
            <a:ext cx="2137728" cy="1352550"/>
          </a:xfrm>
          <a:prstGeom prst="rect">
            <a:avLst/>
          </a:prstGeom>
          <a:ln w="19050" cmpd="sng">
            <a:solidFill>
              <a:srgbClr val="F4B183">
                <a:alpha val="100000"/>
              </a:srgbClr>
            </a:solidFill>
            <a:prstDash val="solid"/>
            <a:miter lim="800000"/>
          </a:ln>
        </p:spPr>
        <p:txBody>
          <a:bodyPr wrap="none" rtlCol="0">
            <a:noAutofit/>
          </a:bodyPr>
          <a:lstStyle/>
          <a:p>
            <a:pPr algn="l"/>
            <a:r>
              <a:rPr lang="zh-CN" altLang="en-US" sz="1400"/>
              <a:t>对每个类别计算一个概率，</a:t>
            </a:r>
          </a:p>
          <a:p>
            <a:pPr algn="l"/>
            <a:r>
              <a:rPr lang="zh-CN" altLang="en-US" sz="1400"/>
              <a:t>并且这些概率之和等于1。</a:t>
            </a:r>
          </a:p>
          <a:p>
            <a:pPr algn="l"/>
            <a:r>
              <a:rPr lang="zh-CN" altLang="en-US" sz="1400"/>
              <a:t>这意味着模型对每个样本</a:t>
            </a:r>
          </a:p>
          <a:p>
            <a:pPr algn="l"/>
            <a:r>
              <a:rPr lang="zh-CN" altLang="en-US" sz="1400"/>
              <a:t>都算了所有可能类别的预</a:t>
            </a:r>
          </a:p>
          <a:p>
            <a:pPr algn="l"/>
            <a:r>
              <a:rPr lang="zh-CN" altLang="en-US" sz="1400"/>
              <a:t>测概率，而并非输出的是</a:t>
            </a:r>
          </a:p>
          <a:p>
            <a:pPr algn="l"/>
            <a:r>
              <a:rPr lang="zh-CN" altLang="en-US" sz="1400"/>
              <a:t>一个类别的标签。</a:t>
            </a:r>
          </a:p>
        </p:txBody>
      </p:sp>
      <p:pic>
        <p:nvPicPr>
          <p:cNvPr id="7" name="图片 6" descr="upload_post_object_v2_2041780670"/>
          <p:cNvPicPr>
            <a:picLocks noChangeAspect="1"/>
          </p:cNvPicPr>
          <p:nvPr/>
        </p:nvPicPr>
        <p:blipFill>
          <a:blip r:embed="rId6"/>
          <a:srcRect l="1679" t="6343" r="8967" b="1119"/>
          <a:stretch>
            <a:fillRect/>
          </a:stretch>
        </p:blipFill>
        <p:spPr>
          <a:xfrm>
            <a:off x="7688104" y="1262063"/>
            <a:ext cx="4319111" cy="3354734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 rot="5400000">
            <a:off x="3513127" y="-1820827"/>
            <a:ext cx="5165724" cy="1219197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3000"/>
                </a:schemeClr>
              </a:gs>
              <a:gs pos="100000">
                <a:schemeClr val="accent1">
                  <a:alpha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 rot="5400000">
            <a:off x="6077658" y="-4421983"/>
            <a:ext cx="36660" cy="121919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9" name="文本框 68"/>
          <p:cNvSpPr txBox="1"/>
          <p:nvPr/>
        </p:nvSpPr>
        <p:spPr>
          <a:xfrm>
            <a:off x="2403904" y="1218626"/>
            <a:ext cx="1870378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损失函数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121199" y="3584659"/>
            <a:ext cx="3051974" cy="5897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algn="r">
              <a:defRPr sz="3600" b="1" spc="30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/>
              <a:t>交叉熵损失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683014" y="686977"/>
            <a:ext cx="4468066" cy="3822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策略—损失函数     </a:t>
            </a:r>
          </a:p>
        </p:txBody>
      </p:sp>
      <p:pic>
        <p:nvPicPr>
          <p:cNvPr id="3" name="图片 2" descr="upload_post_object_v2_1894890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2299"/>
            <a:ext cx="6792103" cy="5165724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cxnSp>
        <p:nvCxnSpPr>
          <p:cNvPr id="4" name="曲线连接符 3"/>
          <p:cNvCxnSpPr>
            <a:stCxn id="3" idx="3"/>
          </p:cNvCxnSpPr>
          <p:nvPr userDrawn="1"/>
        </p:nvCxnSpPr>
        <p:spPr>
          <a:xfrm flipV="1">
            <a:off x="6791960" y="1473835"/>
            <a:ext cx="1630045" cy="2801620"/>
          </a:xfrm>
          <a:prstGeom prst="curvedConnector2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 rot="18300000">
            <a:off x="7038204" y="3313751"/>
            <a:ext cx="1137622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>
                <a:solidFill>
                  <a:srgbClr val="C00000"/>
                </a:solidFill>
              </a:rPr>
              <a:t>代码实现</a:t>
            </a:r>
          </a:p>
        </p:txBody>
      </p:sp>
      <p:pic>
        <p:nvPicPr>
          <p:cNvPr id="7" name="图片 6" descr="upload_post_object_v2_33729324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109" y="237762"/>
            <a:ext cx="8327351" cy="1236091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文本框 74"/>
          <p:cNvSpPr txBox="1"/>
          <p:nvPr/>
        </p:nvSpPr>
        <p:spPr>
          <a:xfrm>
            <a:off x="683014" y="686977"/>
            <a:ext cx="4468066" cy="3822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算法—优化问题   </a:t>
            </a:r>
          </a:p>
        </p:txBody>
      </p:sp>
      <p:pic>
        <p:nvPicPr>
          <p:cNvPr id="5" name="图片 4" descr="upload_post_object_v2_39507206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53" y="1402940"/>
            <a:ext cx="11215051" cy="5283340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7" name="图片 6" descr="upload_post_object_v2_33729324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815" y="81346"/>
            <a:ext cx="8327351" cy="1236091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462944" y="2230426"/>
            <a:ext cx="110933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000" b="0" kern="1200" spc="300" baseline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+mj-lt"/>
                <a:ea typeface="+mn-ea"/>
                <a:cs typeface="+mn-cs"/>
              </a:rPr>
              <a:t>01</a:t>
            </a:r>
            <a:endParaRPr lang="zh-CN" altLang="en-US" sz="6000" b="0" kern="1200" spc="300" baseline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+mj-lt"/>
              <a:ea typeface="+mn-ea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471760" y="3153741"/>
            <a:ext cx="81934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661921" y="2287373"/>
            <a:ext cx="1025473" cy="9149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6000" b="0" kern="1200" spc="300" baseline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+mj-lt"/>
                <a:ea typeface="+mn-ea"/>
                <a:cs typeface="+mn-cs"/>
              </a:rPr>
              <a:t>02</a:t>
            </a:r>
            <a:endParaRPr lang="zh-CN" altLang="en-US" sz="6000" b="0" kern="1200" spc="300" baseline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+mj-lt"/>
              <a:ea typeface="+mn-ea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72290" y="2230429"/>
            <a:ext cx="3284289" cy="10287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zh-CN" altLang="en-US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线性回归</a:t>
            </a:r>
          </a:p>
          <a:p>
            <a:pPr marL="342900" indent="-342900">
              <a:buFont typeface="Wingdings" charset="0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简单实现线性回归过程中发现的问题</a:t>
            </a:r>
          </a:p>
          <a:p>
            <a:pPr marL="342900" indent="-342900">
              <a:buFont typeface="Wingdings" charset="0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LASSO回归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(L1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正则化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buFont typeface="Wingdings" charset="0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岭回归(L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正则化)</a:t>
            </a:r>
          </a:p>
          <a:p>
            <a:endParaRPr lang="zh-CN" altLang="en-US" sz="2400" b="0" kern="120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661952" y="3198079"/>
            <a:ext cx="100514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462904" y="4105679"/>
            <a:ext cx="973260" cy="9233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6000" b="0" kern="1200" spc="300" baseline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+mj-lt"/>
                <a:ea typeface="+mn-ea"/>
                <a:cs typeface="+mn-cs"/>
              </a:rPr>
              <a:t>03</a:t>
            </a:r>
            <a:endParaRPr lang="zh-CN" altLang="en-US" sz="6000" b="0" kern="1200" spc="300" baseline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+mj-lt"/>
              <a:ea typeface="+mn-ea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36192" y="4105683"/>
            <a:ext cx="2445436" cy="10287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zh-CN" altLang="en-US" sz="2400" b="1" spc="6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逻辑斯蒂回归</a:t>
            </a:r>
          </a:p>
          <a:p>
            <a:pPr marL="342900" indent="-342900">
              <a:buFont typeface="Wingdings" charset="0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基础概念</a:t>
            </a:r>
          </a:p>
          <a:p>
            <a:pPr marL="342900" indent="-342900">
              <a:buFont typeface="Wingdings" charset="0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三要素</a:t>
            </a:r>
          </a:p>
          <a:p>
            <a:pPr marL="342900" indent="-342900">
              <a:buFont typeface="Wingdings" charset="0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最终结果</a:t>
            </a:r>
          </a:p>
          <a:p>
            <a:pPr marL="285750" indent="-285750">
              <a:buFont typeface="Wingdings" charset="0"/>
              <a:buChar char="Ø"/>
            </a:pPr>
            <a:endParaRPr lang="zh-CN" altLang="en-US" sz="140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charset="0"/>
              <a:buChar char="Ø"/>
            </a:pPr>
            <a:endParaRPr lang="zh-CN" altLang="en-US" sz="1400" kern="120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465050" y="5029064"/>
            <a:ext cx="85098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753965" y="4105683"/>
            <a:ext cx="110933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000" b="0" kern="1200" spc="300" baseline="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+mj-lt"/>
                <a:ea typeface="+mn-ea"/>
                <a:cs typeface="+mn-cs"/>
              </a:rPr>
              <a:t>04</a:t>
            </a:r>
            <a:endParaRPr lang="zh-CN" altLang="en-US" sz="6000" b="0" kern="1200" spc="300" baseline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+mj-lt"/>
              <a:ea typeface="+mn-ea"/>
              <a:cs typeface="+mn-cs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661921" y="5029064"/>
            <a:ext cx="106869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863296" y="2230483"/>
            <a:ext cx="4257499" cy="11177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b="1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(标题)"/>
                <a:ea typeface="Times New Roman" panose="02020603050405020304" charset="0"/>
                <a:cs typeface="Times New Roman" panose="02020603050405020304" charset="0"/>
              </a:rPr>
              <a:t>Softmax</a:t>
            </a:r>
            <a:r>
              <a:rPr lang="en-US" altLang="zh-CN" sz="2400" b="1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(标题)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(标题)"/>
                <a:cs typeface="Times New Roman" panose="02020603050405020304" charset="0"/>
              </a:rPr>
              <a:t>回 归</a:t>
            </a:r>
          </a:p>
          <a:p>
            <a:pPr marL="342900" indent="-342900">
              <a:buFont typeface="Wingdings" charset="0"/>
              <a:buChar char="Ø"/>
            </a:pP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sklearn包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buFont typeface="Wingdings" charset="0"/>
              <a:buChar char="Ø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"Softmax+交叉熵损失"</a:t>
            </a:r>
          </a:p>
          <a:p>
            <a:pPr marL="342900" indent="-342900">
              <a:buFont typeface="Wingdings" charset="0"/>
              <a:buChar char="Ø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"Sigmoid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+交叉熵损失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"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更适合处理二分类问题</a:t>
            </a:r>
          </a:p>
          <a:p>
            <a:pPr marL="342900" indent="-342900">
              <a:buFont typeface="Wingdings" charset="0"/>
              <a:buChar char="Ø"/>
            </a:pPr>
            <a:endParaRPr lang="zh-CN" altLang="en-US" sz="1400" b="0" kern="120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342900" indent="-342900">
              <a:buFont typeface="Wingdings" charset="0"/>
              <a:buChar char="Ø"/>
            </a:pPr>
            <a:endParaRPr lang="zh-CN" altLang="en-US" sz="1400" b="0" kern="120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63325" y="4105683"/>
            <a:ext cx="2758481" cy="11177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zh-CN" altLang="en-US" sz="2400" b="1" spc="6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支持向量机</a:t>
            </a:r>
          </a:p>
          <a:p>
            <a:pPr marL="342900" indent="-342900">
              <a:buFont typeface="Wingdings" charset="0"/>
              <a:buChar char="Ø"/>
            </a:pPr>
            <a:r>
              <a:rPr lang="zh-CN" altLang="en-US" sz="14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基础概念</a:t>
            </a:r>
            <a:endParaRPr lang="en-US" altLang="zh-CN" sz="1400" b="0" kern="120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342900" indent="-342900">
              <a:buFont typeface="Wingdings" charset="0"/>
              <a:buChar char="Ø"/>
            </a:pPr>
            <a:r>
              <a:rPr lang="zh-CN" altLang="en-US" sz="14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软间隔</a:t>
            </a:r>
            <a:endParaRPr lang="en-US" altLang="zh-CN" sz="1400" b="0" kern="120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342900" indent="-342900">
              <a:buFont typeface="Wingdings" charset="0"/>
              <a:buChar char="Ø"/>
            </a:pPr>
            <a:r>
              <a:rPr lang="zh-CN" altLang="en-US" sz="1400" b="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合页损失函数</a:t>
            </a:r>
          </a:p>
          <a:p>
            <a:pPr marL="342900" indent="-342900">
              <a:buFont typeface="Wingdings" charset="0"/>
              <a:buChar char="Ø"/>
            </a:pPr>
            <a:endParaRPr lang="zh-CN" altLang="en-US" sz="1400" b="0" kern="120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342900" indent="-342900">
              <a:buFont typeface="Wingdings" charset="0"/>
              <a:buChar char="Ø"/>
            </a:pPr>
            <a:endParaRPr lang="zh-CN" altLang="en-US" sz="1400" b="0" kern="120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/>
          <p:cNvSpPr txBox="1"/>
          <p:nvPr/>
        </p:nvSpPr>
        <p:spPr>
          <a:xfrm>
            <a:off x="692947" y="710637"/>
            <a:ext cx="5274848" cy="4355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算法—优化算法：梯度下降法</a:t>
            </a:r>
          </a:p>
        </p:txBody>
      </p:sp>
      <p:sp>
        <p:nvSpPr>
          <p:cNvPr id="4" name="燕尾形箭头 3"/>
          <p:cNvSpPr/>
          <p:nvPr userDrawn="1"/>
        </p:nvSpPr>
        <p:spPr>
          <a:xfrm>
            <a:off x="3836003" y="3398263"/>
            <a:ext cx="1424900" cy="413681"/>
          </a:xfrm>
          <a:prstGeom prst="notchedRightArrow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4100266" y="3244804"/>
            <a:ext cx="896308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1400" b="1"/>
              <a:t>代码实现</a:t>
            </a:r>
          </a:p>
        </p:txBody>
      </p:sp>
      <p:pic>
        <p:nvPicPr>
          <p:cNvPr id="2" name="图片 1" descr="upload_post_object_v2_1375024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97" y="1885726"/>
            <a:ext cx="5627725" cy="3086456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7" name="图片 6" descr="upload_post_object_v2_24546349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318" y="2080113"/>
            <a:ext cx="5758154" cy="2697681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743272" y="712573"/>
            <a:ext cx="7666522" cy="332105"/>
          </a:xfrm>
        </p:spPr>
        <p:txBody>
          <a:bodyPr>
            <a:spAutoFit/>
          </a:bodyPr>
          <a:lstStyle/>
          <a:p>
            <a:r>
              <a:rPr lang="zh-CN" altLang="en-US" b="1" dirty="0"/>
              <a:t>梯度下降的代码实现：</a:t>
            </a:r>
          </a:p>
        </p:txBody>
      </p:sp>
      <p:pic>
        <p:nvPicPr>
          <p:cNvPr id="4" name="图片 3" descr="upload_post_object_v2_2165954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59" y="1202144"/>
            <a:ext cx="11197879" cy="5467714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743272" y="712573"/>
            <a:ext cx="11193261" cy="932652"/>
          </a:xfrm>
        </p:spPr>
        <p:txBody>
          <a:bodyPr wrap="square">
            <a:noAutofit/>
          </a:bodyPr>
          <a:lstStyle/>
          <a:p>
            <a:r>
              <a:rPr lang="zh-CN" altLang="en-US" dirty="0"/>
              <a:t>测试集准确率评价函数：</a:t>
            </a:r>
          </a:p>
          <a:p>
            <a:endParaRPr lang="zh-CN" altLang="en-US" dirty="0"/>
          </a:p>
          <a:p>
            <a:pPr algn="r">
              <a:lnSpc>
                <a:spcPct val="60000"/>
              </a:lnSpc>
              <a:spcBef>
                <a:spcPts val="0"/>
              </a:spcBef>
            </a:pPr>
            <a:r>
              <a:rPr lang="zh-CN" altLang="en-US" sz="1200" b="1" spc="0" dirty="0"/>
              <a:t>X_train, X_test, y_train, y_test = train_test_split(X, y, test_size=0.30,random_state=66）</a:t>
            </a:r>
          </a:p>
        </p:txBody>
      </p:sp>
      <p:pic>
        <p:nvPicPr>
          <p:cNvPr id="3" name="图片 2" descr="upload_post_object_v2_13931493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89" y="2317787"/>
            <a:ext cx="11847266" cy="3082140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sp>
        <p:nvSpPr>
          <p:cNvPr id="24" name="文本框 23"/>
          <p:cNvSpPr txBox="1"/>
          <p:nvPr userDrawn="1"/>
        </p:nvSpPr>
        <p:spPr>
          <a:xfrm>
            <a:off x="680204" y="6273649"/>
            <a:ext cx="11256407" cy="368300"/>
          </a:xfrm>
          <a:prstGeom prst="rect">
            <a:avLst/>
          </a:prstGeom>
          <a:solidFill>
            <a:srgbClr val="C9EDD4">
              <a:alpha val="100000"/>
            </a:srgbClr>
          </a:solidFill>
          <a:ln w="12700" cmpd="sng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txBody>
          <a:bodyPr wrap="none" rtlCol="0">
            <a:noAutofit/>
          </a:bodyPr>
          <a:lstStyle/>
          <a:p>
            <a:pPr algn="ctr"/>
            <a:r>
              <a:rPr lang="zh-CN" altLang="en-US">
                <a:solidFill>
                  <a:srgbClr val="2E75B6"/>
                </a:solidFill>
              </a:rPr>
              <a:t>三次准确率和的均值结果：0.8</a:t>
            </a:r>
            <a:r>
              <a:rPr lang="en-US" altLang="zh-CN">
                <a:solidFill>
                  <a:srgbClr val="2E75B6"/>
                </a:solidFill>
              </a:rPr>
              <a:t>2</a:t>
            </a:r>
            <a:r>
              <a:rPr lang="zh-CN" altLang="en-US">
                <a:solidFill>
                  <a:srgbClr val="2E75B6"/>
                </a:solidFill>
              </a:rPr>
              <a:t>3(b)+0.</a:t>
            </a:r>
            <a:r>
              <a:rPr lang="en-US" altLang="zh-CN">
                <a:solidFill>
                  <a:srgbClr val="2E75B6"/>
                </a:solidFill>
              </a:rPr>
              <a:t>832</a:t>
            </a:r>
            <a:r>
              <a:rPr lang="zh-CN" altLang="en-US">
                <a:solidFill>
                  <a:srgbClr val="2E75B6"/>
                </a:solidFill>
              </a:rPr>
              <a:t>(d)+0.8</a:t>
            </a:r>
            <a:r>
              <a:rPr lang="en-US" altLang="zh-CN">
                <a:solidFill>
                  <a:srgbClr val="2E75B6"/>
                </a:solidFill>
              </a:rPr>
              <a:t>48</a:t>
            </a:r>
            <a:r>
              <a:rPr lang="zh-CN" altLang="en-US">
                <a:solidFill>
                  <a:srgbClr val="2E75B6"/>
                </a:solidFill>
              </a:rPr>
              <a:t>(e)=0.8</a:t>
            </a:r>
            <a:r>
              <a:rPr lang="en-US" altLang="zh-CN">
                <a:solidFill>
                  <a:srgbClr val="2E75B6"/>
                </a:solidFill>
              </a:rPr>
              <a:t>343</a:t>
            </a:r>
            <a:endParaRPr lang="zh-CN" altLang="en-US">
              <a:solidFill>
                <a:srgbClr val="2E75B6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US" altLang="zh-CN" dirty="0"/>
              <a:t>PART 03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-206899" y="3823481"/>
            <a:ext cx="5023898" cy="1955165"/>
          </a:xfrm>
        </p:spPr>
        <p:txBody>
          <a:bodyPr>
            <a:spAutoFit/>
          </a:bodyPr>
          <a:lstStyle/>
          <a:p>
            <a:r>
              <a:rPr lang="zh-CN" altLang="en-US" dirty="0"/>
              <a:t>逻辑斯蒂</a:t>
            </a:r>
          </a:p>
          <a:p>
            <a:r>
              <a:rPr lang="zh-CN" altLang="en-US" dirty="0"/>
              <a:t>回归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61629" y="712573"/>
            <a:ext cx="7666522" cy="332105"/>
          </a:xfrm>
        </p:spPr>
        <p:txBody>
          <a:bodyPr>
            <a:spAutoFit/>
          </a:bodyPr>
          <a:lstStyle/>
          <a:p>
            <a:r>
              <a:rPr lang="zh-CN" altLang="en-US" dirty="0"/>
              <a:t>概念阐述</a:t>
            </a:r>
          </a:p>
        </p:txBody>
      </p:sp>
      <p:sp>
        <p:nvSpPr>
          <p:cNvPr id="3" name="文本框 2"/>
          <p:cNvSpPr txBox="1"/>
          <p:nvPr userDrawn="1"/>
        </p:nvSpPr>
        <p:spPr>
          <a:xfrm>
            <a:off x="5968365" y="2144375"/>
            <a:ext cx="6080308" cy="2895821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/>
              <a:t>用于分类问题的统计方法，常用于估计某件事件发生的概率。</a:t>
            </a:r>
          </a:p>
          <a:p>
            <a:endParaRPr lang="zh-CN" altLang="en-US"/>
          </a:p>
          <a:p>
            <a:r>
              <a:rPr lang="zh-CN" altLang="en-US"/>
              <a:t>逻辑回归和线性回归相似，但主要区别在于它的输出被限制</a:t>
            </a:r>
          </a:p>
          <a:p>
            <a:r>
              <a:rPr lang="zh-CN" altLang="en-US"/>
              <a:t>在</a:t>
            </a:r>
            <a:r>
              <a:rPr lang="en-US" altLang="zh-CN"/>
              <a:t>0</a:t>
            </a:r>
            <a:r>
              <a:rPr lang="zh-CN" altLang="en-US"/>
              <a:t>和</a:t>
            </a:r>
            <a:r>
              <a:rPr lang="en-US" altLang="zh-CN"/>
              <a:t>1</a:t>
            </a:r>
            <a:r>
              <a:rPr lang="zh-CN" altLang="en-US"/>
              <a:t>之间，通过逻辑函数</a:t>
            </a:r>
            <a:r>
              <a:rPr lang="en-US" altLang="zh-CN"/>
              <a:t>sigmoid</a:t>
            </a:r>
            <a:r>
              <a:rPr lang="zh-CN" altLang="en-US"/>
              <a:t>（也称激活函数）实现，</a:t>
            </a:r>
          </a:p>
          <a:p>
            <a:r>
              <a:rPr lang="zh-CN" altLang="en-US"/>
              <a:t>他将任何输入的实数映射到</a:t>
            </a:r>
            <a:r>
              <a:rPr lang="en-US" altLang="zh-CN"/>
              <a:t>0</a:t>
            </a:r>
            <a:r>
              <a:rPr lang="zh-CN" altLang="en-US"/>
              <a:t>和</a:t>
            </a:r>
            <a:r>
              <a:rPr lang="en-US" altLang="zh-CN"/>
              <a:t>1</a:t>
            </a:r>
            <a:r>
              <a:rPr lang="zh-CN" altLang="en-US"/>
              <a:t>区间内，表示概率。当</a:t>
            </a:r>
            <a:r>
              <a:rPr lang="en-US" altLang="zh-CN"/>
              <a:t>p</a:t>
            </a:r>
            <a:r>
              <a:rPr lang="zh-CN" altLang="en-US"/>
              <a:t>趋</a:t>
            </a:r>
          </a:p>
          <a:p>
            <a:r>
              <a:rPr lang="zh-CN" altLang="en-US"/>
              <a:t>近于</a:t>
            </a:r>
            <a:r>
              <a:rPr lang="en-US" altLang="zh-CN"/>
              <a:t>1</a:t>
            </a:r>
            <a:r>
              <a:rPr lang="zh-CN" altLang="en-US"/>
              <a:t>时则说明此时预测结果愈加准确，进而转变为求</a:t>
            </a:r>
            <a:r>
              <a:rPr lang="en-US" altLang="zh-CN"/>
              <a:t>z</a:t>
            </a:r>
            <a:r>
              <a:rPr lang="zh-CN" altLang="en-US"/>
              <a:t>的最</a:t>
            </a:r>
          </a:p>
          <a:p>
            <a:r>
              <a:rPr lang="zh-CN" altLang="en-US"/>
              <a:t>值问题。</a:t>
            </a:r>
          </a:p>
          <a:p>
            <a:endParaRPr lang="zh-CN" altLang="en-US"/>
          </a:p>
          <a:p>
            <a:r>
              <a:rPr lang="zh-CN" altLang="en-US"/>
              <a:t>右图为逻辑斯特回归中的</a:t>
            </a:r>
            <a:r>
              <a:rPr lang="en-US" altLang="zh-CN"/>
              <a:t>sigmoid</a:t>
            </a:r>
            <a:r>
              <a:rPr lang="zh-CN" altLang="en-US"/>
              <a:t>函数，其中整体的</a:t>
            </a:r>
            <a:r>
              <a:rPr lang="en-US" altLang="zh-CN"/>
              <a:t>y</a:t>
            </a:r>
            <a:r>
              <a:rPr lang="zh-CN" altLang="en-US"/>
              <a:t>值范围</a:t>
            </a:r>
          </a:p>
          <a:p>
            <a:r>
              <a:rPr lang="zh-CN" altLang="en-US"/>
              <a:t>随着</a:t>
            </a:r>
            <a:r>
              <a:rPr lang="en-US" altLang="zh-CN"/>
              <a:t>x</a:t>
            </a:r>
            <a:r>
              <a:rPr lang="zh-CN" altLang="en-US"/>
              <a:t>的变化在</a:t>
            </a:r>
            <a:r>
              <a:rPr lang="en-US" altLang="zh-CN"/>
              <a:t>0</a:t>
            </a:r>
            <a:r>
              <a:rPr lang="zh-CN" altLang="en-US"/>
              <a:t>-</a:t>
            </a:r>
            <a:r>
              <a:rPr lang="en-US" altLang="zh-CN"/>
              <a:t>1</a:t>
            </a:r>
            <a:r>
              <a:rPr lang="zh-CN" altLang="en-US"/>
              <a:t>之间。</a:t>
            </a:r>
            <a:r>
              <a:rPr lang="en-US" altLang="zh-CN"/>
              <a:t>(x</a:t>
            </a:r>
            <a:r>
              <a:rPr lang="zh-CN" altLang="en-US"/>
              <a:t>和</a:t>
            </a:r>
            <a:r>
              <a:rPr lang="en-US" altLang="zh-CN"/>
              <a:t>y</a:t>
            </a:r>
            <a:r>
              <a:rPr lang="zh-CN" altLang="en-US"/>
              <a:t>无实际意义</a:t>
            </a:r>
            <a:r>
              <a:rPr lang="en-US" altLang="zh-CN"/>
              <a:t>)</a:t>
            </a:r>
            <a:endParaRPr lang="zh-CN" altLang="en-US"/>
          </a:p>
        </p:txBody>
      </p:sp>
      <p:pic>
        <p:nvPicPr>
          <p:cNvPr id="5" name="图片 4" descr="upload_post_object_v2_3619114990"/>
          <p:cNvPicPr>
            <a:picLocks noChangeAspect="1"/>
          </p:cNvPicPr>
          <p:nvPr/>
        </p:nvPicPr>
        <p:blipFill>
          <a:blip r:embed="rId2"/>
          <a:srcRect l="3427" t="5789" r="8224" b="2133"/>
          <a:stretch>
            <a:fillRect/>
          </a:stretch>
        </p:blipFill>
        <p:spPr>
          <a:xfrm>
            <a:off x="340301" y="1460591"/>
            <a:ext cx="5456342" cy="4263390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8866233" y="4087767"/>
            <a:ext cx="487045" cy="0"/>
          </a:xfrm>
          <a:prstGeom prst="line">
            <a:avLst/>
          </a:prstGeom>
          <a:ln w="7620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 descr="upload_post_object_v2_13482152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575" y="3242718"/>
            <a:ext cx="4935175" cy="2746096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sp>
        <p:nvSpPr>
          <p:cNvPr id="30" name="文本框 29"/>
          <p:cNvSpPr txBox="1"/>
          <p:nvPr userDrawn="1"/>
        </p:nvSpPr>
        <p:spPr>
          <a:xfrm>
            <a:off x="7161575" y="5988776"/>
            <a:ext cx="4982845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zh-CN" altLang="en-US" b="1"/>
              <a:t>在此图中，</a:t>
            </a:r>
            <a:r>
              <a:rPr lang="en-US" altLang="zh-CN" b="1"/>
              <a:t>w</a:t>
            </a:r>
            <a:r>
              <a:rPr lang="zh-CN" altLang="en-US" b="1"/>
              <a:t>为权重，</a:t>
            </a:r>
            <a:r>
              <a:rPr lang="en-US" altLang="zh-CN" b="1"/>
              <a:t>x</a:t>
            </a:r>
            <a:r>
              <a:rPr lang="zh-CN" altLang="en-US" b="1"/>
              <a:t>为特征向量，</a:t>
            </a:r>
            <a:r>
              <a:rPr lang="en-US" altLang="zh-CN" b="1"/>
              <a:t>b</a:t>
            </a:r>
            <a:r>
              <a:rPr lang="zh-CN" altLang="en-US" b="1"/>
              <a:t>为偏置量</a:t>
            </a:r>
          </a:p>
        </p:txBody>
      </p:sp>
      <p:pic>
        <p:nvPicPr>
          <p:cNvPr id="39" name="图片 38" descr="upload_post_object_v2_1810211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50" y="1845729"/>
            <a:ext cx="6943725" cy="842498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6" name="图片 5" descr="upload_post_object_v2_40110027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50" y="447281"/>
            <a:ext cx="8167154" cy="777824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7" name="图片 6" descr="upload_post_object_v2_14652386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530" y="2001256"/>
            <a:ext cx="4835220" cy="686971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8" name="图片 7" descr="upload_post_object_v2_32056610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850" y="3242718"/>
            <a:ext cx="6849398" cy="3026354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sp>
        <p:nvSpPr>
          <p:cNvPr id="10" name="上弧形箭头 9"/>
          <p:cNvSpPr/>
          <p:nvPr userDrawn="1"/>
        </p:nvSpPr>
        <p:spPr>
          <a:xfrm>
            <a:off x="6280921" y="1363572"/>
            <a:ext cx="1905000" cy="637631"/>
          </a:xfrm>
          <a:prstGeom prst="curvedDownArrow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7992564" y="1363572"/>
            <a:ext cx="1483179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/>
              <a:t>代码实现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565241" y="586359"/>
            <a:ext cx="713272" cy="402336"/>
          </a:xfrm>
        </p:spPr>
        <p:txBody>
          <a:bodyPr wrap="square">
            <a:noAutofit/>
          </a:bodyPr>
          <a:lstStyle/>
          <a:p>
            <a:r>
              <a:rPr lang="zh-CN" altLang="en-US" b="1" dirty="0"/>
              <a:t>策略</a:t>
            </a:r>
          </a:p>
        </p:txBody>
      </p:sp>
      <p:sp>
        <p:nvSpPr>
          <p:cNvPr id="6" name="文本框 5"/>
          <p:cNvSpPr txBox="1"/>
          <p:nvPr userDrawn="1"/>
        </p:nvSpPr>
        <p:spPr>
          <a:xfrm>
            <a:off x="565241" y="5015357"/>
            <a:ext cx="5934866" cy="1223425"/>
          </a:xfrm>
          <a:prstGeom prst="rect">
            <a:avLst/>
          </a:prstGeom>
          <a:ln w="19050" cmpd="sng">
            <a:solidFill>
              <a:srgbClr val="F4B183">
                <a:alpha val="100000"/>
              </a:srgbClr>
            </a:solidFill>
            <a:prstDash val="solid"/>
            <a:miter lim="800000"/>
          </a:ln>
        </p:spPr>
        <p:txBody>
          <a:bodyPr wrap="square" rtlCol="0">
            <a:noAutofit/>
          </a:bodyPr>
          <a:lstStyle/>
          <a:p>
            <a:r>
              <a:rPr lang="zh-CN" altLang="en-US"/>
              <a:t>对数似然损失函数能够将参数优化问题转化为一个凸优化问题，从而更适合寻找全局最优解。相比之下，平方损失函数会导致参数的优化问题变成非凸的，使得函数存在多个局部最优解，从而无法确定全局最优解。</a:t>
            </a:r>
          </a:p>
        </p:txBody>
      </p:sp>
      <p:pic>
        <p:nvPicPr>
          <p:cNvPr id="4" name="图片 3" descr="upload_post_object_v2_18640374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768" y="4688786"/>
            <a:ext cx="4928490" cy="2017361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5" name="图片 4" descr="upload_post_object_v2_18960081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41" y="1913925"/>
            <a:ext cx="7466239" cy="437475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7" name="图片 6" descr="upload_post_object_v2_36929754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41" y="1097552"/>
            <a:ext cx="4568419" cy="707515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8" name="图片 7" descr="upload_post_object_v2_10146441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41" y="2569115"/>
            <a:ext cx="7466239" cy="2010814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cxnSp>
        <p:nvCxnSpPr>
          <p:cNvPr id="16" name="直接连接符 15"/>
          <p:cNvCxnSpPr/>
          <p:nvPr/>
        </p:nvCxnSpPr>
        <p:spPr>
          <a:xfrm>
            <a:off x="0" y="2460257"/>
            <a:ext cx="1218631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连接符 9"/>
          <p:cNvCxnSpPr>
            <a:stCxn id="7" idx="3"/>
            <a:endCxn id="5" idx="3"/>
          </p:cNvCxnSpPr>
          <p:nvPr userDrawn="1"/>
        </p:nvCxnSpPr>
        <p:spPr>
          <a:xfrm>
            <a:off x="5133340" y="1450975"/>
            <a:ext cx="2898140" cy="681990"/>
          </a:xfrm>
          <a:prstGeom prst="bentConnector3">
            <a:avLst>
              <a:gd name="adj1" fmla="val 108216"/>
            </a:avLst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 userDrawn="1"/>
        </p:nvSpPr>
        <p:spPr>
          <a:xfrm>
            <a:off x="6094884" y="1097552"/>
            <a:ext cx="1197429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/>
              <a:t>代码实现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d"/>
      </p:transition>
    </mc:Choice>
    <mc:Fallback xmlns=""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28"/>
          <p:cNvSpPr>
            <a:spLocks noGrp="1"/>
          </p:cNvSpPr>
          <p:nvPr>
            <p:ph type="body" sz="quarter" idx="19"/>
          </p:nvPr>
        </p:nvSpPr>
        <p:spPr>
          <a:xfrm>
            <a:off x="537443" y="584784"/>
            <a:ext cx="3186948" cy="425742"/>
          </a:xfrm>
        </p:spPr>
        <p:txBody>
          <a:bodyPr wrap="square">
            <a:noAutofit/>
          </a:bodyPr>
          <a:lstStyle/>
          <a:p>
            <a:r>
              <a:rPr lang="zh-CN" altLang="en-US" sz="2400" dirty="0"/>
              <a:t>优化问题以及优化算法</a:t>
            </a:r>
          </a:p>
        </p:txBody>
      </p:sp>
      <p:sp>
        <p:nvSpPr>
          <p:cNvPr id="35" name="椭圆 34"/>
          <p:cNvSpPr/>
          <p:nvPr/>
        </p:nvSpPr>
        <p:spPr>
          <a:xfrm>
            <a:off x="3579388" y="4152617"/>
            <a:ext cx="144950" cy="14495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184249" y="4152617"/>
            <a:ext cx="144950" cy="14495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upload_post_object_v2_14141160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598" y="4546517"/>
            <a:ext cx="7213402" cy="1477109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4" name="图片 3" descr="upload_post_object_v2_37483819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598" y="1138833"/>
            <a:ext cx="6551767" cy="3265646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8" name="图片 7" descr="upload_post_object_v2_15848367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80" y="1138873"/>
            <a:ext cx="4541414" cy="1679937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10" name="图片 9" descr="upload_post_object_v2_42668455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04" y="3160427"/>
            <a:ext cx="4551490" cy="2863183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/>
      </p:transition>
    </mc:Choice>
    <mc:Fallback xmlns=""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29944" y="597662"/>
            <a:ext cx="7666522" cy="479853"/>
          </a:xfrm>
        </p:spPr>
        <p:txBody>
          <a:bodyPr/>
          <a:lstStyle/>
          <a:p>
            <a:r>
              <a:rPr lang="zh-CN" altLang="en-US" b="1"/>
              <a:t>相关代码以及结果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892556" y="3678238"/>
            <a:ext cx="881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OPPOSans R" panose="00020600040101010101" pitchFamily="18" charset="-122"/>
                <a:cs typeface="OPPOSans R" panose="00020600040101010101" pitchFamily="18" charset="-122"/>
              </a:rPr>
              <a:t>O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30306" y="3678238"/>
            <a:ext cx="694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OPPOSans R" panose="00020600040101010101" pitchFamily="18" charset="-122"/>
                <a:cs typeface="OPPOSans R" panose="00020600040101010101" pitchFamily="18" charset="-122"/>
              </a:rPr>
              <a:t>T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pic>
        <p:nvPicPr>
          <p:cNvPr id="2" name="图片 1" descr="upload_post_object_v2_31120164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53" y="1077516"/>
            <a:ext cx="8837990" cy="1208319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4" name="图片 3" descr="upload_post_object_v2_36503273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239" y="1077516"/>
            <a:ext cx="1911166" cy="1208299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6" name="图片 5" descr="upload_post_object_v2_2226090000"/>
          <p:cNvPicPr>
            <a:picLocks noChangeAspect="1"/>
          </p:cNvPicPr>
          <p:nvPr/>
        </p:nvPicPr>
        <p:blipFill>
          <a:blip r:embed="rId4"/>
          <a:srcRect l="347" t="1263" b="3157"/>
          <a:stretch>
            <a:fillRect/>
          </a:stretch>
        </p:blipFill>
        <p:spPr>
          <a:xfrm>
            <a:off x="304853" y="2539815"/>
            <a:ext cx="7212515" cy="1902395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7" name="图片 6" descr="upload_post_object_v2_42047379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896" y="2539788"/>
            <a:ext cx="3458504" cy="1902381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12" name="图片 11" descr="upload_post_object_v2_32211826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4594079"/>
            <a:ext cx="10891599" cy="748797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8" name="图片 7" descr="upload_post_object_v2_33285488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79" y="5342905"/>
            <a:ext cx="5194696" cy="1252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r"/>
      </p:transition>
    </mc:Choice>
    <mc:Fallback xmlns="">
      <p:transition>
        <p:cover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US" altLang="zh-CN" dirty="0"/>
              <a:t>PART 04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-206899" y="3823481"/>
            <a:ext cx="5023898" cy="1955165"/>
          </a:xfrm>
        </p:spPr>
        <p:txBody>
          <a:bodyPr>
            <a:spAutoFit/>
          </a:bodyPr>
          <a:lstStyle/>
          <a:p>
            <a:r>
              <a:rPr lang="zh-CN" altLang="en-US" dirty="0"/>
              <a:t>支持</a:t>
            </a:r>
          </a:p>
          <a:p>
            <a:r>
              <a:rPr lang="zh-CN" altLang="en-US" dirty="0"/>
              <a:t>向量机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353050" y="946150"/>
            <a:ext cx="6343650" cy="1443605"/>
          </a:xfrm>
        </p:spPr>
        <p:txBody>
          <a:bodyPr wrap="square">
            <a:noAutofit/>
          </a:bodyPr>
          <a:lstStyle/>
          <a:p>
            <a:r>
              <a:rPr lang="en-US" altLang="zh-CN" dirty="0"/>
              <a:t>PART 01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-206867" y="3847294"/>
            <a:ext cx="5023898" cy="1955165"/>
          </a:xfrm>
        </p:spPr>
        <p:txBody>
          <a:bodyPr>
            <a:spAutoFit/>
          </a:bodyPr>
          <a:lstStyle/>
          <a:p>
            <a:r>
              <a:rPr lang="zh-CN" altLang="en-US" dirty="0"/>
              <a:t>线性</a:t>
            </a:r>
          </a:p>
          <a:p>
            <a:r>
              <a:rPr lang="zh-CN" altLang="en-US" dirty="0"/>
              <a:t>回归</a:t>
            </a:r>
          </a:p>
        </p:txBody>
      </p:sp>
      <p:pic>
        <p:nvPicPr>
          <p:cNvPr id="6" name="图片 5" descr="upload_post_object_v2_34515860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031" y="5176640"/>
            <a:ext cx="6879669" cy="440729"/>
          </a:xfrm>
          <a:prstGeom prst="rect">
            <a:avLst/>
          </a:prstGeom>
        </p:spPr>
      </p:pic>
      <p:pic>
        <p:nvPicPr>
          <p:cNvPr id="8" name="E657119C-6982-421D-8BA7-E74DEB70A7D9-2" descr="upload_post_object_v2_15501765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70" y="2320958"/>
            <a:ext cx="5545074" cy="285565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743208" y="712573"/>
            <a:ext cx="8447572" cy="304318"/>
          </a:xfrm>
        </p:spPr>
        <p:txBody>
          <a:bodyPr wrap="square">
            <a:no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基本概念                                       原理概述                                  </a:t>
            </a:r>
          </a:p>
          <a:p>
            <a:endParaRPr b="1"/>
          </a:p>
        </p:txBody>
      </p:sp>
      <p:pic>
        <p:nvPicPr>
          <p:cNvPr id="6" name="图片 5" descr="upload_post_object_v2_3026231996"/>
          <p:cNvPicPr>
            <a:picLocks noChangeAspect="1"/>
          </p:cNvPicPr>
          <p:nvPr/>
        </p:nvPicPr>
        <p:blipFill>
          <a:blip r:embed="rId2"/>
          <a:srcRect t="4274" r="4274"/>
          <a:stretch>
            <a:fillRect/>
          </a:stretch>
        </p:blipFill>
        <p:spPr>
          <a:xfrm>
            <a:off x="743248" y="1083012"/>
            <a:ext cx="5598028" cy="4834851"/>
          </a:xfrm>
          <a:prstGeom prst="rect">
            <a:avLst/>
          </a:prstGeom>
        </p:spPr>
      </p:pic>
      <p:pic>
        <p:nvPicPr>
          <p:cNvPr id="13" name="图片 12" descr="upload_post_object_v2_37910760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1152754"/>
            <a:ext cx="5181600" cy="1017362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7010400" y="3777615"/>
            <a:ext cx="2495550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假设空间</a:t>
            </a:r>
          </a:p>
        </p:txBody>
      </p:sp>
      <p:pic>
        <p:nvPicPr>
          <p:cNvPr id="15" name="图片 14" descr="upload_post_object_v2_8139726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382" y="4328747"/>
            <a:ext cx="4895850" cy="9244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743272" y="712573"/>
            <a:ext cx="7666522" cy="1169035"/>
          </a:xfrm>
        </p:spPr>
        <p:txBody>
          <a:bodyPr>
            <a:spAutoFit/>
          </a:bodyPr>
          <a:lstStyle/>
          <a:p>
            <a:r>
              <a:rPr lang="zh-CN" altLang="en-US" b="1" dirty="0"/>
              <a:t>软间隔角度看线性支持向量机</a:t>
            </a:r>
          </a:p>
          <a:p>
            <a:r>
              <a:rPr lang="zh-CN" altLang="en-US" sz="1800" dirty="0"/>
              <a:t>支持向量机是一个不等式约束最优化问题</a:t>
            </a:r>
          </a:p>
          <a:p>
            <a:r>
              <a:rPr lang="zh-CN" altLang="en-US" sz="1800" dirty="0"/>
              <a:t>目标函数</a:t>
            </a:r>
            <a:r>
              <a:rPr lang="zh-CN" altLang="en-US" dirty="0"/>
              <a:t>：</a:t>
            </a:r>
          </a:p>
        </p:txBody>
      </p:sp>
      <p:pic>
        <p:nvPicPr>
          <p:cNvPr id="4" name="图片 3" descr="upload_post_object_v2_2258411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1619250"/>
            <a:ext cx="1362075" cy="711994"/>
          </a:xfrm>
          <a:prstGeom prst="rect">
            <a:avLst/>
          </a:prstGeom>
        </p:spPr>
      </p:pic>
      <p:cxnSp>
        <p:nvCxnSpPr>
          <p:cNvPr id="6" name="直接连接符 5"/>
          <p:cNvCxnSpPr>
            <a:stCxn id="4" idx="2"/>
          </p:cNvCxnSpPr>
          <p:nvPr userDrawn="1"/>
        </p:nvCxnSpPr>
        <p:spPr>
          <a:xfrm>
            <a:off x="3052763" y="2331244"/>
            <a:ext cx="685800" cy="1"/>
          </a:xfrm>
          <a:prstGeom prst="line">
            <a:avLst/>
          </a:prstGeom>
          <a:ln w="19050" cap="flat" cmpd="sng" algn="ctr">
            <a:solidFill>
              <a:srgbClr val="C00000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 userDrawn="1"/>
            </p:nvSpPr>
            <p:spPr>
              <a:xfrm>
                <a:off x="3933825" y="1804988"/>
                <a:ext cx="7372350" cy="368300"/>
              </a:xfrm>
              <a:prstGeom prst="rect">
                <a:avLst/>
              </a:prstGeom>
            </p:spPr>
            <p:txBody>
              <a:bodyPr wrap="none" rtlCol="0">
                <a:noAutofit/>
              </a:bodyPr>
              <a:lstStyle/>
              <a:p>
                <a:r>
                  <a:rPr lang="zh-CN" altLang="en-US"/>
                  <a:t>这里</a:t>
                </a:r>
                <a:r>
                  <a:rPr lang="en-US" altLang="zh-CN"/>
                  <a:t>c&gt;0 </a:t>
                </a:r>
                <a:r>
                  <a:rPr lang="zh-CN" altLang="en-US"/>
                  <a:t>是惩罚参数，当出现误分类时的惩罚；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/>
                  <a:t>是松弛变量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3933825" y="1804988"/>
                <a:ext cx="7372350" cy="368300"/>
              </a:xfrm>
              <a:prstGeom prst="rect">
                <a:avLst/>
              </a:prstGeom>
              <a:blipFill rotWithShape="1">
                <a:blip r:embed="rId4"/>
                <a:stretch>
                  <a:fillRect t="-86" b="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肘形连接符 7"/>
          <p:cNvCxnSpPr/>
          <p:nvPr userDrawn="1"/>
        </p:nvCxnSpPr>
        <p:spPr>
          <a:xfrm>
            <a:off x="3457575" y="2328863"/>
            <a:ext cx="1095375" cy="161925"/>
          </a:xfrm>
          <a:prstGeom prst="bentConnector3">
            <a:avLst/>
          </a:prstGeom>
          <a:ln w="19050" cap="flat" cmpd="sng" algn="ctr">
            <a:solidFill>
              <a:srgbClr val="C00000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 userDrawn="1"/>
        </p:nvSpPr>
        <p:spPr>
          <a:xfrm>
            <a:off x="4629150" y="2414588"/>
            <a:ext cx="1552575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/>
              <a:t>正则化项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743236" y="3071813"/>
            <a:ext cx="1590675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约束条件</a:t>
            </a: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105025" y="3144838"/>
                <a:ext cx="2181225" cy="415290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𝜔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)≥1−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025" y="3144838"/>
                <a:ext cx="2181225" cy="415290"/>
              </a:xfrm>
              <a:prstGeom prst="rect">
                <a:avLst/>
              </a:prstGeom>
              <a:blipFill rotWithShape="1">
                <a:blip r:embed="rId5"/>
                <a:stretch>
                  <a:fillRect t="-77" b="-656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 userDrawn="1"/>
            </p:nvSpPr>
            <p:spPr>
              <a:xfrm>
                <a:off x="2105025" y="3560159"/>
                <a:ext cx="857250" cy="368300"/>
              </a:xfrm>
              <a:prstGeom prst="rect">
                <a:avLst/>
              </a:prstGeom>
            </p:spPr>
            <p:txBody>
              <a:bodyPr wrap="non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≥0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2105025" y="3560159"/>
                <a:ext cx="857250" cy="368300"/>
              </a:xfrm>
              <a:prstGeom prst="rect">
                <a:avLst/>
              </a:prstGeom>
              <a:blipFill rotWithShape="1">
                <a:blip r:embed="rId6"/>
                <a:stretch>
                  <a:fillRect t="-95" b="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 userDrawn="1"/>
        </p:nvSpPr>
        <p:spPr>
          <a:xfrm>
            <a:off x="790575" y="4186238"/>
            <a:ext cx="5010150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/>
              <a:t>原始问题：凸二次规划问题</a:t>
            </a: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33693" y="673327"/>
            <a:ext cx="7933703" cy="278042"/>
          </a:xfrm>
        </p:spPr>
        <p:txBody>
          <a:bodyPr/>
          <a:lstStyle/>
          <a:p>
            <a:r>
              <a:rPr lang="zh-CN" altLang="en-US" sz="1800"/>
              <a:t>求解步骤：</a:t>
            </a:r>
          </a:p>
          <a:p>
            <a:endParaRPr lang="zh-CN" altLang="en-US" sz="1800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upload_post_object_v2_38308498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" y="1110119"/>
            <a:ext cx="10613866" cy="1235520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7" name="图片 6" descr="upload_post_object_v2_35306122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0" y="2488514"/>
            <a:ext cx="10613826" cy="1459401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9" name="图片 8" descr="upload_post_object_v2_27054550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30" y="4090790"/>
            <a:ext cx="8592616" cy="2665054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z="1800" b="1"/>
              <a:t>4.</a:t>
            </a:r>
            <a:r>
              <a:rPr lang="zh-CN" altLang="en-US" sz="1800" b="1"/>
              <a:t>根据前面偏导求得的等式，就可以求得超平面的参数</a:t>
            </a:r>
          </a:p>
        </p:txBody>
      </p:sp>
      <p:pic>
        <p:nvPicPr>
          <p:cNvPr id="3" name="图片 2" descr="upload_post_object_v2_19273961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46" y="1010737"/>
            <a:ext cx="2095962" cy="1040256"/>
          </a:xfrm>
          <a:prstGeom prst="rect">
            <a:avLst/>
          </a:prstGeom>
        </p:spPr>
      </p:pic>
      <p:pic>
        <p:nvPicPr>
          <p:cNvPr id="4" name="图片 3" descr="upload_post_object_v2_40429031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677" y="2051000"/>
            <a:ext cx="3271069" cy="99812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b="1" i="1"/>
              <a:t>除此之外我们还可以从合页损失的角度去理解</a:t>
            </a:r>
          </a:p>
        </p:txBody>
      </p:sp>
      <p:sp>
        <p:nvSpPr>
          <p:cNvPr id="3" name="文本框 2"/>
          <p:cNvSpPr txBox="1"/>
          <p:nvPr userDrawn="1"/>
        </p:nvSpPr>
        <p:spPr>
          <a:xfrm>
            <a:off x="644842" y="1357471"/>
            <a:ext cx="2462109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zh-CN" altLang="en-US"/>
              <a:t>合页损失函数：</a:t>
            </a:r>
          </a:p>
        </p:txBody>
      </p:sp>
      <p:pic>
        <p:nvPicPr>
          <p:cNvPr id="4" name="图片 3" descr="upload_post_object_v2_15308148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08" y="1725838"/>
            <a:ext cx="3621615" cy="384944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4524182" y="1775461"/>
            <a:ext cx="3016311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zh-CN" altLang="en-US"/>
              <a:t>下标“+”表示取正值的函数</a:t>
            </a:r>
          </a:p>
        </p:txBody>
      </p:sp>
      <p:pic>
        <p:nvPicPr>
          <p:cNvPr id="6" name="图片 5" descr="upload_post_object_v2_6422398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466" y="1590229"/>
            <a:ext cx="2471657" cy="738761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644806" y="2166144"/>
            <a:ext cx="2943579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/>
              <a:t>代价函数（或者说目标函数）</a:t>
            </a:r>
          </a:p>
        </p:txBody>
      </p:sp>
      <p:pic>
        <p:nvPicPr>
          <p:cNvPr id="8" name="图片 7" descr="upload_post_object_v2_13945382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66" y="2534428"/>
            <a:ext cx="3568513" cy="882301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3588399" y="3174593"/>
            <a:ext cx="547021" cy="1"/>
          </a:xfrm>
          <a:prstGeom prst="line">
            <a:avLst/>
          </a:prstGeom>
          <a:ln w="19050" cap="flat" cmpd="sng" algn="ctr">
            <a:solidFill>
              <a:srgbClr val="C00000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 userDrawn="1"/>
        </p:nvCxnSpPr>
        <p:spPr>
          <a:xfrm flipV="1">
            <a:off x="4151686" y="2811182"/>
            <a:ext cx="672310" cy="363411"/>
          </a:xfrm>
          <a:prstGeom prst="straightConnector1">
            <a:avLst/>
          </a:prstGeom>
          <a:ln w="19050" cap="flat" cmpd="sng" algn="ctr">
            <a:solidFill>
              <a:srgbClr val="C00000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 userDrawn="1"/>
        </p:nvSpPr>
        <p:spPr>
          <a:xfrm>
            <a:off x="4851252" y="2611306"/>
            <a:ext cx="1698946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/>
              <a:t>正则化项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44842" y="3416776"/>
            <a:ext cx="2861861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/>
              <a:t>证明两者等价：</a:t>
            </a:r>
          </a:p>
        </p:txBody>
      </p:sp>
      <p:pic>
        <p:nvPicPr>
          <p:cNvPr id="17" name="图片 16" descr="upload_post_object_v2_32867560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240" y="3325267"/>
            <a:ext cx="5660760" cy="3532733"/>
          </a:xfrm>
          <a:prstGeom prst="rect">
            <a:avLst/>
          </a:prstGeom>
        </p:spPr>
      </p:pic>
      <p:pic>
        <p:nvPicPr>
          <p:cNvPr id="18" name="图片 17" descr="upload_post_object_v2_146309509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98" y="3785076"/>
            <a:ext cx="5455430" cy="307292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743307" y="593510"/>
            <a:ext cx="7666522" cy="332105"/>
          </a:xfrm>
        </p:spPr>
        <p:txBody>
          <a:bodyPr>
            <a:spAutoFit/>
          </a:bodyPr>
          <a:lstStyle/>
          <a:p>
            <a:r>
              <a:rPr lang="zh-CN" altLang="en-US" b="1" dirty="0"/>
              <a:t>优化算法：梯度下降与</a:t>
            </a:r>
            <a:r>
              <a:rPr lang="en-US" altLang="zh-CN" b="1" dirty="0"/>
              <a:t>SMO</a:t>
            </a:r>
            <a:endParaRPr lang="zh-CN" altLang="en-US" b="1" dirty="0"/>
          </a:p>
        </p:txBody>
      </p:sp>
      <p:pic>
        <p:nvPicPr>
          <p:cNvPr id="6" name="图片 5" descr="upload_post_object_v2_2790088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036" y="1279281"/>
            <a:ext cx="8761928" cy="4723227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7" name="图片 6" descr="upload_post_object_v2_6718769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86" y="1638292"/>
            <a:ext cx="10968300" cy="4005262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b="1"/>
              <a:t>代码展示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550307" y="1556647"/>
            <a:ext cx="3652280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/>
              <a:t>合页损失</a:t>
            </a:r>
          </a:p>
        </p:txBody>
      </p:sp>
      <p:sp>
        <p:nvSpPr>
          <p:cNvPr id="6" name="文本框 5"/>
          <p:cNvSpPr txBox="1"/>
          <p:nvPr userDrawn="1"/>
        </p:nvSpPr>
        <p:spPr>
          <a:xfrm>
            <a:off x="5469136" y="1556623"/>
            <a:ext cx="3670450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/>
              <a:t>梯度下降</a:t>
            </a:r>
          </a:p>
        </p:txBody>
      </p:sp>
      <p:pic>
        <p:nvPicPr>
          <p:cNvPr id="7" name="图片 6" descr="upload_post_object_v2_18403257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91" y="5404243"/>
            <a:ext cx="4360931" cy="472434"/>
          </a:xfrm>
          <a:prstGeom prst="rect">
            <a:avLst/>
          </a:prstGeom>
        </p:spPr>
      </p:pic>
      <p:pic>
        <p:nvPicPr>
          <p:cNvPr id="8" name="图片 7" descr="upload_post_object_v2_5222123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583" y="5404247"/>
            <a:ext cx="2411073" cy="472440"/>
          </a:xfrm>
          <a:prstGeom prst="rect">
            <a:avLst/>
          </a:prstGeom>
        </p:spPr>
      </p:pic>
      <p:pic>
        <p:nvPicPr>
          <p:cNvPr id="9" name="图片 8" descr="upload_post_object_v2_35271270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226" y="5404247"/>
            <a:ext cx="3013841" cy="472440"/>
          </a:xfrm>
          <a:prstGeom prst="rect">
            <a:avLst/>
          </a:prstGeom>
        </p:spPr>
      </p:pic>
      <p:pic>
        <p:nvPicPr>
          <p:cNvPr id="10" name="图片 9" descr="upload_post_object_v2_11918386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73" y="2003998"/>
            <a:ext cx="5106525" cy="2989186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11" name="图片 10" descr="upload_post_object_v2_34091436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136" y="2003941"/>
            <a:ext cx="6399632" cy="2174875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sp>
        <p:nvSpPr>
          <p:cNvPr id="12" name="矩形 11"/>
          <p:cNvSpPr/>
          <p:nvPr userDrawn="1"/>
        </p:nvSpPr>
        <p:spPr>
          <a:xfrm>
            <a:off x="1107281" y="5313045"/>
            <a:ext cx="10096500" cy="654844"/>
          </a:xfrm>
          <a:prstGeom prst="rect">
            <a:avLst/>
          </a:prstGeom>
          <a:noFill/>
          <a:ln w="25400" cap="flat" cmpd="sng" algn="ctr">
            <a:solidFill>
              <a:srgbClr val="F4B183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19"/>
          <p:cNvSpPr>
            <a:spLocks noGrp="1"/>
          </p:cNvSpPr>
          <p:nvPr>
            <p:ph sz="quarter" idx="10"/>
          </p:nvPr>
        </p:nvSpPr>
        <p:spPr/>
        <p:txBody>
          <a:bodyPr>
            <a:spAutoFit/>
          </a:bodyPr>
          <a:lstStyle/>
          <a:p>
            <a:r>
              <a:rPr lang="en-US" altLang="zh-CN" dirty="0"/>
              <a:t>THANK</a:t>
            </a:r>
          </a:p>
          <a:p>
            <a:r>
              <a:rPr lang="en-US" altLang="zh-CN" dirty="0"/>
              <a:t>YOU</a:t>
            </a:r>
            <a:endParaRPr lang="zh-CN" altLang="en-US" dirty="0"/>
          </a:p>
        </p:txBody>
      </p:sp>
      <p:sp>
        <p:nvSpPr>
          <p:cNvPr id="21" name="内容占位符 20"/>
          <p:cNvSpPr>
            <a:spLocks noGrp="1"/>
          </p:cNvSpPr>
          <p:nvPr>
            <p:ph sz="quarter" idx="11"/>
          </p:nvPr>
        </p:nvSpPr>
        <p:spPr>
          <a:xfrm>
            <a:off x="8716454" y="5193084"/>
            <a:ext cx="2888528" cy="386715"/>
          </a:xfrm>
        </p:spPr>
        <p:txBody>
          <a:bodyPr>
            <a:spAutoFit/>
          </a:bodyPr>
          <a:lstStyle/>
          <a:p>
            <a:r>
              <a:rPr lang="zh-CN" altLang="en-US" dirty="0"/>
              <a:t>统计学习方法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2"/>
          </p:nvPr>
        </p:nvSpPr>
        <p:spPr/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Dream what you except</a:t>
            </a:r>
          </a:p>
          <a:p>
            <a:r>
              <a:rPr lang="en-US" altLang="zh-CN" sz="14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Just go out </a:t>
            </a:r>
            <a:endParaRPr lang="zh-CN" altLang="en-US" sz="14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8" name="内容占位符 27"/>
          <p:cNvSpPr>
            <a:spLocks noGrp="1"/>
          </p:cNvSpPr>
          <p:nvPr>
            <p:ph sz="quarter" idx="14"/>
          </p:nvPr>
        </p:nvSpPr>
        <p:spPr>
          <a:xfrm>
            <a:off x="1219200" y="5531416"/>
            <a:ext cx="2933700" cy="368935"/>
          </a:xfrm>
        </p:spPr>
        <p:txBody>
          <a:bodyPr>
            <a:spAutoFit/>
          </a:bodyPr>
          <a:lstStyle/>
          <a:p>
            <a:r>
              <a:rPr lang="zh-CN" altLang="en-US" dirty="0"/>
              <a:t>汇报人：全体组员</a:t>
            </a:r>
          </a:p>
        </p:txBody>
      </p:sp>
      <p:sp>
        <p:nvSpPr>
          <p:cNvPr id="29" name="内容占位符 28"/>
          <p:cNvSpPr>
            <a:spLocks noGrp="1"/>
          </p:cNvSpPr>
          <p:nvPr>
            <p:ph sz="quarter" idx="15"/>
          </p:nvPr>
        </p:nvSpPr>
        <p:spPr>
          <a:xfrm>
            <a:off x="4152900" y="5531416"/>
            <a:ext cx="3638550" cy="325410"/>
          </a:xfrm>
        </p:spPr>
        <p:txBody>
          <a:bodyPr>
            <a:spAutoFit/>
          </a:bodyPr>
          <a:lstStyle/>
          <a:p>
            <a:r>
              <a:rPr lang="zh-CN" altLang="en-US" dirty="0"/>
              <a:t>汇报时间：</a:t>
            </a:r>
            <a:r>
              <a:rPr lang="en-US" altLang="zh-CN" dirty="0"/>
              <a:t>2024-05-22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743272" y="712573"/>
            <a:ext cx="9456634" cy="662587"/>
          </a:xfrm>
        </p:spPr>
        <p:txBody>
          <a:bodyPr wrap="square">
            <a:noAutofit/>
          </a:bodyPr>
          <a:lstStyle/>
          <a:p>
            <a:r>
              <a:rPr lang="zh-CN" altLang="en-US" b="1" dirty="0"/>
              <a:t>基于线性回归算法解决二分类问题</a:t>
            </a:r>
          </a:p>
          <a:p>
            <a:pPr algn="r"/>
            <a:r>
              <a:rPr lang="en-US" altLang="zh-CN" sz="1200" b="1" dirty="0"/>
              <a:t>1</a:t>
            </a:r>
            <a:r>
              <a:rPr lang="zh-CN" altLang="en-US" sz="1200" b="1" dirty="0"/>
              <a:t>·对线性回归算法从统计学习三要素进行介绍</a:t>
            </a:r>
          </a:p>
        </p:txBody>
      </p:sp>
      <p:sp>
        <p:nvSpPr>
          <p:cNvPr id="68" name="任意多边形: 形状 67"/>
          <p:cNvSpPr/>
          <p:nvPr/>
        </p:nvSpPr>
        <p:spPr>
          <a:xfrm>
            <a:off x="467783" y="1609958"/>
            <a:ext cx="564395" cy="696288"/>
          </a:xfrm>
          <a:custGeom>
            <a:avLst/>
            <a:gdLst>
              <a:gd name="T0" fmla="*/ 1313 w 10376"/>
              <a:gd name="T1" fmla="*/ 4573 h 12800"/>
              <a:gd name="T2" fmla="*/ 0 w 10376"/>
              <a:gd name="T3" fmla="*/ 1621 h 12800"/>
              <a:gd name="T4" fmla="*/ 3647 w 10376"/>
              <a:gd name="T5" fmla="*/ 0 h 12800"/>
              <a:gd name="T6" fmla="*/ 7922 w 10376"/>
              <a:gd name="T7" fmla="*/ 1785 h 12800"/>
              <a:gd name="T8" fmla="*/ 9201 w 10376"/>
              <a:gd name="T9" fmla="*/ 4572 h 12800"/>
              <a:gd name="T10" fmla="*/ 1313 w 10376"/>
              <a:gd name="T11" fmla="*/ 4573 h 12800"/>
              <a:gd name="T12" fmla="*/ 512 w 10376"/>
              <a:gd name="T13" fmla="*/ 1818 h 12800"/>
              <a:gd name="T14" fmla="*/ 1564 w 10376"/>
              <a:gd name="T15" fmla="*/ 4185 h 12800"/>
              <a:gd name="T16" fmla="*/ 8596 w 10376"/>
              <a:gd name="T17" fmla="*/ 4184 h 12800"/>
              <a:gd name="T18" fmla="*/ 7633 w 10376"/>
              <a:gd name="T19" fmla="*/ 2084 h 12800"/>
              <a:gd name="T20" fmla="*/ 3652 w 10376"/>
              <a:gd name="T21" fmla="*/ 422 h 12800"/>
              <a:gd name="T22" fmla="*/ 512 w 10376"/>
              <a:gd name="T23" fmla="*/ 1818 h 12800"/>
              <a:gd name="T24" fmla="*/ 5001 w 10376"/>
              <a:gd name="T25" fmla="*/ 3533 h 12800"/>
              <a:gd name="T26" fmla="*/ 3580 w 10376"/>
              <a:gd name="T27" fmla="*/ 334 h 12800"/>
              <a:gd name="T28" fmla="*/ 3934 w 10376"/>
              <a:gd name="T29" fmla="*/ 177 h 12800"/>
              <a:gd name="T30" fmla="*/ 5194 w 10376"/>
              <a:gd name="T31" fmla="*/ 3011 h 12800"/>
              <a:gd name="T32" fmla="*/ 7716 w 10376"/>
              <a:gd name="T33" fmla="*/ 1809 h 12800"/>
              <a:gd name="T34" fmla="*/ 7883 w 10376"/>
              <a:gd name="T35" fmla="*/ 2159 h 12800"/>
              <a:gd name="T36" fmla="*/ 5001 w 10376"/>
              <a:gd name="T37" fmla="*/ 3533 h 12800"/>
              <a:gd name="T38" fmla="*/ 10376 w 10376"/>
              <a:gd name="T39" fmla="*/ 12800 h 12800"/>
              <a:gd name="T40" fmla="*/ 234 w 10376"/>
              <a:gd name="T41" fmla="*/ 12800 h 12800"/>
              <a:gd name="T42" fmla="*/ 234 w 10376"/>
              <a:gd name="T43" fmla="*/ 4184 h 12800"/>
              <a:gd name="T44" fmla="*/ 10376 w 10376"/>
              <a:gd name="T45" fmla="*/ 4184 h 12800"/>
              <a:gd name="T46" fmla="*/ 10376 w 10376"/>
              <a:gd name="T47" fmla="*/ 12800 h 12800"/>
              <a:gd name="T48" fmla="*/ 621 w 10376"/>
              <a:gd name="T49" fmla="*/ 12413 h 12800"/>
              <a:gd name="T50" fmla="*/ 9988 w 10376"/>
              <a:gd name="T51" fmla="*/ 12413 h 12800"/>
              <a:gd name="T52" fmla="*/ 9988 w 10376"/>
              <a:gd name="T53" fmla="*/ 4572 h 12800"/>
              <a:gd name="T54" fmla="*/ 621 w 10376"/>
              <a:gd name="T55" fmla="*/ 4572 h 12800"/>
              <a:gd name="T56" fmla="*/ 621 w 10376"/>
              <a:gd name="T57" fmla="*/ 12413 h 12800"/>
              <a:gd name="T58" fmla="*/ 7268 w 10376"/>
              <a:gd name="T59" fmla="*/ 10974 h 12800"/>
              <a:gd name="T60" fmla="*/ 7142 w 10376"/>
              <a:gd name="T61" fmla="*/ 10827 h 12800"/>
              <a:gd name="T62" fmla="*/ 8198 w 10376"/>
              <a:gd name="T63" fmla="*/ 8972 h 12800"/>
              <a:gd name="T64" fmla="*/ 8118 w 10376"/>
              <a:gd name="T65" fmla="*/ 8793 h 12800"/>
              <a:gd name="T66" fmla="*/ 7534 w 10376"/>
              <a:gd name="T67" fmla="*/ 8904 h 12800"/>
              <a:gd name="T68" fmla="*/ 7476 w 10376"/>
              <a:gd name="T69" fmla="*/ 8927 h 12800"/>
              <a:gd name="T70" fmla="*/ 6680 w 10376"/>
              <a:gd name="T71" fmla="*/ 9378 h 12800"/>
              <a:gd name="T72" fmla="*/ 4131 w 10376"/>
              <a:gd name="T73" fmla="*/ 10681 h 12800"/>
              <a:gd name="T74" fmla="*/ 3674 w 10376"/>
              <a:gd name="T75" fmla="*/ 10603 h 12800"/>
              <a:gd name="T76" fmla="*/ 3601 w 10376"/>
              <a:gd name="T77" fmla="*/ 10176 h 12800"/>
              <a:gd name="T78" fmla="*/ 4779 w 10376"/>
              <a:gd name="T79" fmla="*/ 8676 h 12800"/>
              <a:gd name="T80" fmla="*/ 6078 w 10376"/>
              <a:gd name="T81" fmla="*/ 6787 h 12800"/>
              <a:gd name="T82" fmla="*/ 4172 w 10376"/>
              <a:gd name="T83" fmla="*/ 7789 h 12800"/>
              <a:gd name="T84" fmla="*/ 2915 w 10376"/>
              <a:gd name="T85" fmla="*/ 8593 h 12800"/>
              <a:gd name="T86" fmla="*/ 2365 w 10376"/>
              <a:gd name="T87" fmla="*/ 8608 h 12800"/>
              <a:gd name="T88" fmla="*/ 2221 w 10376"/>
              <a:gd name="T89" fmla="*/ 8401 h 12800"/>
              <a:gd name="T90" fmla="*/ 3942 w 10376"/>
              <a:gd name="T91" fmla="*/ 6014 h 12800"/>
              <a:gd name="T92" fmla="*/ 4077 w 10376"/>
              <a:gd name="T93" fmla="*/ 6153 h 12800"/>
              <a:gd name="T94" fmla="*/ 2410 w 10376"/>
              <a:gd name="T95" fmla="*/ 8359 h 12800"/>
              <a:gd name="T96" fmla="*/ 2463 w 10376"/>
              <a:gd name="T97" fmla="*/ 8440 h 12800"/>
              <a:gd name="T98" fmla="*/ 2863 w 10376"/>
              <a:gd name="T99" fmla="*/ 8406 h 12800"/>
              <a:gd name="T100" fmla="*/ 4057 w 10376"/>
              <a:gd name="T101" fmla="*/ 7633 h 12800"/>
              <a:gd name="T102" fmla="*/ 6235 w 10376"/>
              <a:gd name="T103" fmla="*/ 6676 h 12800"/>
              <a:gd name="T104" fmla="*/ 4919 w 10376"/>
              <a:gd name="T105" fmla="*/ 8810 h 12800"/>
              <a:gd name="T106" fmla="*/ 3788 w 10376"/>
              <a:gd name="T107" fmla="*/ 10224 h 12800"/>
              <a:gd name="T108" fmla="*/ 3811 w 10376"/>
              <a:gd name="T109" fmla="*/ 10466 h 12800"/>
              <a:gd name="T110" fmla="*/ 4082 w 10376"/>
              <a:gd name="T111" fmla="*/ 10493 h 12800"/>
              <a:gd name="T112" fmla="*/ 6580 w 10376"/>
              <a:gd name="T113" fmla="*/ 9211 h 12800"/>
              <a:gd name="T114" fmla="*/ 7404 w 10376"/>
              <a:gd name="T115" fmla="*/ 8747 h 12800"/>
              <a:gd name="T116" fmla="*/ 7462 w 10376"/>
              <a:gd name="T117" fmla="*/ 8724 h 12800"/>
              <a:gd name="T118" fmla="*/ 8220 w 10376"/>
              <a:gd name="T119" fmla="*/ 8628 h 12800"/>
              <a:gd name="T120" fmla="*/ 8391 w 10376"/>
              <a:gd name="T121" fmla="*/ 8956 h 12800"/>
              <a:gd name="T122" fmla="*/ 7268 w 10376"/>
              <a:gd name="T123" fmla="*/ 10974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376" h="12800">
                <a:moveTo>
                  <a:pt x="1313" y="4573"/>
                </a:moveTo>
                <a:lnTo>
                  <a:pt x="0" y="1621"/>
                </a:lnTo>
                <a:lnTo>
                  <a:pt x="3647" y="0"/>
                </a:lnTo>
                <a:lnTo>
                  <a:pt x="7922" y="1785"/>
                </a:lnTo>
                <a:lnTo>
                  <a:pt x="9201" y="4572"/>
                </a:lnTo>
                <a:lnTo>
                  <a:pt x="1313" y="4573"/>
                </a:lnTo>
                <a:close/>
                <a:moveTo>
                  <a:pt x="512" y="1818"/>
                </a:moveTo>
                <a:lnTo>
                  <a:pt x="1564" y="4185"/>
                </a:lnTo>
                <a:lnTo>
                  <a:pt x="8596" y="4184"/>
                </a:lnTo>
                <a:lnTo>
                  <a:pt x="7633" y="2084"/>
                </a:lnTo>
                <a:lnTo>
                  <a:pt x="3652" y="422"/>
                </a:lnTo>
                <a:lnTo>
                  <a:pt x="512" y="1818"/>
                </a:lnTo>
                <a:close/>
                <a:moveTo>
                  <a:pt x="5001" y="3533"/>
                </a:moveTo>
                <a:lnTo>
                  <a:pt x="3580" y="334"/>
                </a:lnTo>
                <a:lnTo>
                  <a:pt x="3934" y="177"/>
                </a:lnTo>
                <a:lnTo>
                  <a:pt x="5194" y="3011"/>
                </a:lnTo>
                <a:lnTo>
                  <a:pt x="7716" y="1809"/>
                </a:lnTo>
                <a:lnTo>
                  <a:pt x="7883" y="2159"/>
                </a:lnTo>
                <a:lnTo>
                  <a:pt x="5001" y="3533"/>
                </a:lnTo>
                <a:close/>
                <a:moveTo>
                  <a:pt x="10376" y="12800"/>
                </a:moveTo>
                <a:lnTo>
                  <a:pt x="234" y="12800"/>
                </a:lnTo>
                <a:lnTo>
                  <a:pt x="234" y="4184"/>
                </a:lnTo>
                <a:lnTo>
                  <a:pt x="10376" y="4184"/>
                </a:lnTo>
                <a:lnTo>
                  <a:pt x="10376" y="12800"/>
                </a:lnTo>
                <a:close/>
                <a:moveTo>
                  <a:pt x="621" y="12413"/>
                </a:moveTo>
                <a:lnTo>
                  <a:pt x="9988" y="12413"/>
                </a:lnTo>
                <a:lnTo>
                  <a:pt x="9988" y="4572"/>
                </a:lnTo>
                <a:lnTo>
                  <a:pt x="621" y="4572"/>
                </a:lnTo>
                <a:lnTo>
                  <a:pt x="621" y="12413"/>
                </a:lnTo>
                <a:close/>
                <a:moveTo>
                  <a:pt x="7268" y="10974"/>
                </a:moveTo>
                <a:lnTo>
                  <a:pt x="7142" y="10827"/>
                </a:lnTo>
                <a:cubicBezTo>
                  <a:pt x="7808" y="10251"/>
                  <a:pt x="8233" y="9387"/>
                  <a:pt x="8198" y="8972"/>
                </a:cubicBezTo>
                <a:cubicBezTo>
                  <a:pt x="8190" y="8881"/>
                  <a:pt x="8163" y="8821"/>
                  <a:pt x="8118" y="8793"/>
                </a:cubicBezTo>
                <a:cubicBezTo>
                  <a:pt x="7997" y="8718"/>
                  <a:pt x="7718" y="8830"/>
                  <a:pt x="7534" y="8904"/>
                </a:cubicBezTo>
                <a:lnTo>
                  <a:pt x="7476" y="8927"/>
                </a:lnTo>
                <a:cubicBezTo>
                  <a:pt x="7359" y="8973"/>
                  <a:pt x="7044" y="9161"/>
                  <a:pt x="6680" y="9378"/>
                </a:cubicBezTo>
                <a:cubicBezTo>
                  <a:pt x="5870" y="9860"/>
                  <a:pt x="4762" y="10519"/>
                  <a:pt x="4131" y="10681"/>
                </a:cubicBezTo>
                <a:cubicBezTo>
                  <a:pt x="3936" y="10730"/>
                  <a:pt x="3774" y="10702"/>
                  <a:pt x="3674" y="10603"/>
                </a:cubicBezTo>
                <a:cubicBezTo>
                  <a:pt x="3608" y="10536"/>
                  <a:pt x="3541" y="10408"/>
                  <a:pt x="3601" y="10176"/>
                </a:cubicBezTo>
                <a:cubicBezTo>
                  <a:pt x="3692" y="9817"/>
                  <a:pt x="4220" y="9263"/>
                  <a:pt x="4779" y="8676"/>
                </a:cubicBezTo>
                <a:cubicBezTo>
                  <a:pt x="5442" y="7981"/>
                  <a:pt x="6267" y="7115"/>
                  <a:pt x="6078" y="6787"/>
                </a:cubicBezTo>
                <a:cubicBezTo>
                  <a:pt x="5861" y="6536"/>
                  <a:pt x="4885" y="7261"/>
                  <a:pt x="4172" y="7789"/>
                </a:cubicBezTo>
                <a:cubicBezTo>
                  <a:pt x="3647" y="8178"/>
                  <a:pt x="3194" y="8514"/>
                  <a:pt x="2915" y="8593"/>
                </a:cubicBezTo>
                <a:cubicBezTo>
                  <a:pt x="2728" y="8646"/>
                  <a:pt x="2515" y="8695"/>
                  <a:pt x="2365" y="8608"/>
                </a:cubicBezTo>
                <a:cubicBezTo>
                  <a:pt x="2291" y="8564"/>
                  <a:pt x="2242" y="8495"/>
                  <a:pt x="2221" y="8401"/>
                </a:cubicBezTo>
                <a:cubicBezTo>
                  <a:pt x="2147" y="8090"/>
                  <a:pt x="3241" y="6693"/>
                  <a:pt x="3942" y="6014"/>
                </a:cubicBezTo>
                <a:lnTo>
                  <a:pt x="4077" y="6153"/>
                </a:lnTo>
                <a:cubicBezTo>
                  <a:pt x="3250" y="6954"/>
                  <a:pt x="2398" y="8164"/>
                  <a:pt x="2410" y="8359"/>
                </a:cubicBezTo>
                <a:cubicBezTo>
                  <a:pt x="2422" y="8410"/>
                  <a:pt x="2446" y="8430"/>
                  <a:pt x="2463" y="8440"/>
                </a:cubicBezTo>
                <a:cubicBezTo>
                  <a:pt x="2554" y="8494"/>
                  <a:pt x="2763" y="8434"/>
                  <a:pt x="2863" y="8406"/>
                </a:cubicBezTo>
                <a:cubicBezTo>
                  <a:pt x="3107" y="8337"/>
                  <a:pt x="3568" y="7995"/>
                  <a:pt x="4057" y="7633"/>
                </a:cubicBezTo>
                <a:cubicBezTo>
                  <a:pt x="5000" y="6934"/>
                  <a:pt x="5890" y="6274"/>
                  <a:pt x="6235" y="6676"/>
                </a:cubicBezTo>
                <a:cubicBezTo>
                  <a:pt x="6507" y="7144"/>
                  <a:pt x="5735" y="7953"/>
                  <a:pt x="4919" y="8810"/>
                </a:cubicBezTo>
                <a:cubicBezTo>
                  <a:pt x="4402" y="9353"/>
                  <a:pt x="3867" y="9914"/>
                  <a:pt x="3788" y="10224"/>
                </a:cubicBezTo>
                <a:cubicBezTo>
                  <a:pt x="3760" y="10337"/>
                  <a:pt x="3767" y="10422"/>
                  <a:pt x="3811" y="10466"/>
                </a:cubicBezTo>
                <a:cubicBezTo>
                  <a:pt x="3860" y="10515"/>
                  <a:pt x="3959" y="10525"/>
                  <a:pt x="4082" y="10493"/>
                </a:cubicBezTo>
                <a:cubicBezTo>
                  <a:pt x="4686" y="10339"/>
                  <a:pt x="5826" y="9661"/>
                  <a:pt x="6580" y="9211"/>
                </a:cubicBezTo>
                <a:cubicBezTo>
                  <a:pt x="6983" y="8972"/>
                  <a:pt x="7273" y="8799"/>
                  <a:pt x="7404" y="8747"/>
                </a:cubicBezTo>
                <a:lnTo>
                  <a:pt x="7462" y="8724"/>
                </a:lnTo>
                <a:cubicBezTo>
                  <a:pt x="7708" y="8625"/>
                  <a:pt x="8015" y="8502"/>
                  <a:pt x="8220" y="8628"/>
                </a:cubicBezTo>
                <a:cubicBezTo>
                  <a:pt x="8320" y="8690"/>
                  <a:pt x="8378" y="8800"/>
                  <a:pt x="8391" y="8956"/>
                </a:cubicBezTo>
                <a:cubicBezTo>
                  <a:pt x="8436" y="9484"/>
                  <a:pt x="7922" y="10408"/>
                  <a:pt x="7268" y="1097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/>
              <p:cNvSpPr txBox="1"/>
              <p:nvPr/>
            </p:nvSpPr>
            <p:spPr>
              <a:xfrm>
                <a:off x="385285" y="2065306"/>
                <a:ext cx="4458419" cy="4355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模型—假设空间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={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 | 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𝑌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𝑋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)}</m:t>
                    </m:r>
                  </m:oMath>
                </a14:m>
                <a:endParaRPr lang="zh-CN" altLang="en-US" sz="16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85" y="2065306"/>
                <a:ext cx="4458419" cy="435592"/>
              </a:xfrm>
              <a:prstGeom prst="rect">
                <a:avLst/>
              </a:prstGeom>
              <a:blipFill rotWithShape="1">
                <a:blip r:embed="rId3"/>
                <a:stretch>
                  <a:fillRect l="-11" t="-5897" r="13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接连接符 70"/>
          <p:cNvCxnSpPr/>
          <p:nvPr/>
        </p:nvCxnSpPr>
        <p:spPr>
          <a:xfrm>
            <a:off x="385336" y="2559433"/>
            <a:ext cx="490079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385336" y="5247995"/>
            <a:ext cx="495375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任意多边形: 形状 73"/>
          <p:cNvSpPr/>
          <p:nvPr/>
        </p:nvSpPr>
        <p:spPr>
          <a:xfrm>
            <a:off x="5868067" y="1609971"/>
            <a:ext cx="700821" cy="700592"/>
          </a:xfrm>
          <a:custGeom>
            <a:avLst/>
            <a:gdLst>
              <a:gd name="T0" fmla="*/ 8906 w 12800"/>
              <a:gd name="T1" fmla="*/ 3878 h 12796"/>
              <a:gd name="T2" fmla="*/ 10327 w 12800"/>
              <a:gd name="T3" fmla="*/ 5299 h 12796"/>
              <a:gd name="T4" fmla="*/ 7391 w 12800"/>
              <a:gd name="T5" fmla="*/ 9509 h 12796"/>
              <a:gd name="T6" fmla="*/ 2222 w 12800"/>
              <a:gd name="T7" fmla="*/ 10573 h 12796"/>
              <a:gd name="T8" fmla="*/ 3269 w 12800"/>
              <a:gd name="T9" fmla="*/ 4856 h 12796"/>
              <a:gd name="T10" fmla="*/ 7483 w 12800"/>
              <a:gd name="T11" fmla="*/ 1889 h 12796"/>
              <a:gd name="T12" fmla="*/ 65 w 12800"/>
              <a:gd name="T13" fmla="*/ 12723 h 12796"/>
              <a:gd name="T14" fmla="*/ 37 w 12800"/>
              <a:gd name="T15" fmla="*/ 12759 h 12796"/>
              <a:gd name="T16" fmla="*/ 73 w 12800"/>
              <a:gd name="T17" fmla="*/ 12732 h 12796"/>
              <a:gd name="T18" fmla="*/ 8291 w 12800"/>
              <a:gd name="T19" fmla="*/ 9975 h 12796"/>
              <a:gd name="T20" fmla="*/ 9201 w 12800"/>
              <a:gd name="T21" fmla="*/ 3607 h 12796"/>
              <a:gd name="T22" fmla="*/ 7483 w 12800"/>
              <a:gd name="T23" fmla="*/ 1889 h 12796"/>
              <a:gd name="T24" fmla="*/ 12234 w 12800"/>
              <a:gd name="T25" fmla="*/ 3749 h 12796"/>
              <a:gd name="T26" fmla="*/ 8214 w 12800"/>
              <a:gd name="T27" fmla="*/ 1402 h 12796"/>
              <a:gd name="T28" fmla="*/ 9050 w 12800"/>
              <a:gd name="T29" fmla="*/ 0 h 12796"/>
              <a:gd name="T30" fmla="*/ 11397 w 12800"/>
              <a:gd name="T31" fmla="*/ 5151 h 12796"/>
              <a:gd name="T32" fmla="*/ 9050 w 12800"/>
              <a:gd name="T33" fmla="*/ 0 h 12796"/>
              <a:gd name="T34" fmla="*/ 5112 w 12800"/>
              <a:gd name="T35" fmla="*/ 7686 h 12796"/>
              <a:gd name="T36" fmla="*/ 5112 w 12800"/>
              <a:gd name="T37" fmla="*/ 6153 h 12796"/>
              <a:gd name="T38" fmla="*/ 6645 w 12800"/>
              <a:gd name="T39" fmla="*/ 6153 h 12796"/>
              <a:gd name="T40" fmla="*/ 6645 w 12800"/>
              <a:gd name="T41" fmla="*/ 7686 h 12796"/>
              <a:gd name="T42" fmla="*/ 5879 w 12800"/>
              <a:gd name="T43" fmla="*/ 6235 h 12796"/>
              <a:gd name="T44" fmla="*/ 5195 w 12800"/>
              <a:gd name="T45" fmla="*/ 6919 h 12796"/>
              <a:gd name="T46" fmla="*/ 6362 w 12800"/>
              <a:gd name="T47" fmla="*/ 7403 h 12796"/>
              <a:gd name="T48" fmla="*/ 6362 w 12800"/>
              <a:gd name="T49" fmla="*/ 6436 h 12796"/>
              <a:gd name="T50" fmla="*/ 5049 w 12800"/>
              <a:gd name="T51" fmla="*/ 7461 h 12796"/>
              <a:gd name="T52" fmla="*/ 854 w 12800"/>
              <a:gd name="T53" fmla="*/ 12231 h 12796"/>
              <a:gd name="T54" fmla="*/ 5049 w 12800"/>
              <a:gd name="T55" fmla="*/ 7461 h 12796"/>
              <a:gd name="T56" fmla="*/ 12798 w 12800"/>
              <a:gd name="T57" fmla="*/ 11319 h 12796"/>
              <a:gd name="T58" fmla="*/ 12798 w 12800"/>
              <a:gd name="T59" fmla="*/ 11118 h 12796"/>
              <a:gd name="T60" fmla="*/ 9843 w 12800"/>
              <a:gd name="T61" fmla="*/ 11519 h 12796"/>
              <a:gd name="T62" fmla="*/ 11320 w 12800"/>
              <a:gd name="T63" fmla="*/ 9841 h 12796"/>
              <a:gd name="T64" fmla="*/ 11120 w 12800"/>
              <a:gd name="T65" fmla="*/ 9841 h 12796"/>
              <a:gd name="T66" fmla="*/ 11520 w 12800"/>
              <a:gd name="T67" fmla="*/ 12796 h 12796"/>
              <a:gd name="T68" fmla="*/ 11120 w 12800"/>
              <a:gd name="T69" fmla="*/ 9841 h 1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800" h="12796">
                <a:moveTo>
                  <a:pt x="7499" y="2471"/>
                </a:moveTo>
                <a:lnTo>
                  <a:pt x="8906" y="3878"/>
                </a:lnTo>
                <a:lnTo>
                  <a:pt x="8918" y="3890"/>
                </a:lnTo>
                <a:lnTo>
                  <a:pt x="10327" y="5299"/>
                </a:lnTo>
                <a:cubicBezTo>
                  <a:pt x="9674" y="5919"/>
                  <a:pt x="8268" y="7467"/>
                  <a:pt x="7942" y="9530"/>
                </a:cubicBezTo>
                <a:cubicBezTo>
                  <a:pt x="7759" y="9516"/>
                  <a:pt x="7575" y="9509"/>
                  <a:pt x="7391" y="9509"/>
                </a:cubicBezTo>
                <a:cubicBezTo>
                  <a:pt x="6273" y="9509"/>
                  <a:pt x="4246" y="9746"/>
                  <a:pt x="1818" y="11100"/>
                </a:cubicBezTo>
                <a:lnTo>
                  <a:pt x="2222" y="10573"/>
                </a:lnTo>
                <a:lnTo>
                  <a:pt x="1701" y="10974"/>
                </a:lnTo>
                <a:cubicBezTo>
                  <a:pt x="3315" y="8086"/>
                  <a:pt x="3344" y="5777"/>
                  <a:pt x="3269" y="4856"/>
                </a:cubicBezTo>
                <a:cubicBezTo>
                  <a:pt x="5331" y="4529"/>
                  <a:pt x="6879" y="3124"/>
                  <a:pt x="7499" y="2471"/>
                </a:cubicBezTo>
                <a:moveTo>
                  <a:pt x="7483" y="1889"/>
                </a:moveTo>
                <a:cubicBezTo>
                  <a:pt x="7483" y="1889"/>
                  <a:pt x="5556" y="4280"/>
                  <a:pt x="2822" y="4507"/>
                </a:cubicBezTo>
                <a:cubicBezTo>
                  <a:pt x="2822" y="4507"/>
                  <a:pt x="3561" y="8175"/>
                  <a:pt x="65" y="12723"/>
                </a:cubicBezTo>
                <a:lnTo>
                  <a:pt x="0" y="12788"/>
                </a:lnTo>
                <a:cubicBezTo>
                  <a:pt x="12" y="12778"/>
                  <a:pt x="25" y="12769"/>
                  <a:pt x="37" y="12759"/>
                </a:cubicBezTo>
                <a:lnTo>
                  <a:pt x="9" y="12796"/>
                </a:lnTo>
                <a:lnTo>
                  <a:pt x="73" y="12732"/>
                </a:lnTo>
                <a:cubicBezTo>
                  <a:pt x="3269" y="10275"/>
                  <a:pt x="6032" y="9910"/>
                  <a:pt x="7392" y="9910"/>
                </a:cubicBezTo>
                <a:cubicBezTo>
                  <a:pt x="7967" y="9910"/>
                  <a:pt x="8291" y="9975"/>
                  <a:pt x="8291" y="9975"/>
                </a:cubicBezTo>
                <a:cubicBezTo>
                  <a:pt x="8518" y="7241"/>
                  <a:pt x="10910" y="5315"/>
                  <a:pt x="10910" y="5315"/>
                </a:cubicBezTo>
                <a:lnTo>
                  <a:pt x="9201" y="3607"/>
                </a:lnTo>
                <a:lnTo>
                  <a:pt x="9192" y="3598"/>
                </a:lnTo>
                <a:lnTo>
                  <a:pt x="7483" y="1889"/>
                </a:lnTo>
                <a:close/>
                <a:moveTo>
                  <a:pt x="9050" y="566"/>
                </a:moveTo>
                <a:lnTo>
                  <a:pt x="12234" y="3749"/>
                </a:lnTo>
                <a:lnTo>
                  <a:pt x="11398" y="4585"/>
                </a:lnTo>
                <a:lnTo>
                  <a:pt x="8214" y="1402"/>
                </a:lnTo>
                <a:lnTo>
                  <a:pt x="9050" y="566"/>
                </a:lnTo>
                <a:moveTo>
                  <a:pt x="9050" y="0"/>
                </a:moveTo>
                <a:lnTo>
                  <a:pt x="7647" y="1402"/>
                </a:lnTo>
                <a:lnTo>
                  <a:pt x="11397" y="5151"/>
                </a:lnTo>
                <a:lnTo>
                  <a:pt x="12800" y="3749"/>
                </a:lnTo>
                <a:lnTo>
                  <a:pt x="9050" y="0"/>
                </a:lnTo>
                <a:close/>
                <a:moveTo>
                  <a:pt x="5879" y="8003"/>
                </a:moveTo>
                <a:cubicBezTo>
                  <a:pt x="5591" y="8004"/>
                  <a:pt x="5315" y="7890"/>
                  <a:pt x="5112" y="7686"/>
                </a:cubicBezTo>
                <a:cubicBezTo>
                  <a:pt x="4907" y="7481"/>
                  <a:pt x="4794" y="7209"/>
                  <a:pt x="4794" y="6919"/>
                </a:cubicBezTo>
                <a:cubicBezTo>
                  <a:pt x="4794" y="6630"/>
                  <a:pt x="4907" y="6357"/>
                  <a:pt x="5112" y="6153"/>
                </a:cubicBezTo>
                <a:cubicBezTo>
                  <a:pt x="5317" y="5948"/>
                  <a:pt x="5589" y="5836"/>
                  <a:pt x="5879" y="5836"/>
                </a:cubicBezTo>
                <a:cubicBezTo>
                  <a:pt x="6168" y="5836"/>
                  <a:pt x="6440" y="5948"/>
                  <a:pt x="6645" y="6153"/>
                </a:cubicBezTo>
                <a:cubicBezTo>
                  <a:pt x="6849" y="6356"/>
                  <a:pt x="6963" y="6632"/>
                  <a:pt x="6962" y="6919"/>
                </a:cubicBezTo>
                <a:cubicBezTo>
                  <a:pt x="6963" y="7207"/>
                  <a:pt x="6849" y="7483"/>
                  <a:pt x="6645" y="7686"/>
                </a:cubicBezTo>
                <a:cubicBezTo>
                  <a:pt x="6442" y="7890"/>
                  <a:pt x="6166" y="8004"/>
                  <a:pt x="5879" y="8003"/>
                </a:cubicBezTo>
                <a:close/>
                <a:moveTo>
                  <a:pt x="5879" y="6235"/>
                </a:moveTo>
                <a:cubicBezTo>
                  <a:pt x="5696" y="6235"/>
                  <a:pt x="5524" y="6307"/>
                  <a:pt x="5395" y="6436"/>
                </a:cubicBezTo>
                <a:cubicBezTo>
                  <a:pt x="5266" y="6565"/>
                  <a:pt x="5195" y="6736"/>
                  <a:pt x="5195" y="6919"/>
                </a:cubicBezTo>
                <a:cubicBezTo>
                  <a:pt x="5195" y="7102"/>
                  <a:pt x="5266" y="7273"/>
                  <a:pt x="5395" y="7403"/>
                </a:cubicBezTo>
                <a:cubicBezTo>
                  <a:pt x="5653" y="7661"/>
                  <a:pt x="6104" y="7661"/>
                  <a:pt x="6362" y="7403"/>
                </a:cubicBezTo>
                <a:cubicBezTo>
                  <a:pt x="6491" y="7275"/>
                  <a:pt x="6563" y="7101"/>
                  <a:pt x="6563" y="6919"/>
                </a:cubicBezTo>
                <a:cubicBezTo>
                  <a:pt x="6563" y="6737"/>
                  <a:pt x="6491" y="6565"/>
                  <a:pt x="6362" y="6436"/>
                </a:cubicBezTo>
                <a:cubicBezTo>
                  <a:pt x="6233" y="6307"/>
                  <a:pt x="6061" y="6235"/>
                  <a:pt x="5879" y="6235"/>
                </a:cubicBezTo>
                <a:close/>
                <a:moveTo>
                  <a:pt x="5049" y="7461"/>
                </a:moveTo>
                <a:lnTo>
                  <a:pt x="5332" y="7744"/>
                </a:lnTo>
                <a:lnTo>
                  <a:pt x="854" y="12231"/>
                </a:lnTo>
                <a:lnTo>
                  <a:pt x="571" y="11948"/>
                </a:lnTo>
                <a:lnTo>
                  <a:pt x="5049" y="7461"/>
                </a:lnTo>
                <a:close/>
                <a:moveTo>
                  <a:pt x="9843" y="11319"/>
                </a:moveTo>
                <a:lnTo>
                  <a:pt x="12798" y="11319"/>
                </a:lnTo>
                <a:moveTo>
                  <a:pt x="9843" y="11118"/>
                </a:moveTo>
                <a:lnTo>
                  <a:pt x="12798" y="11118"/>
                </a:lnTo>
                <a:lnTo>
                  <a:pt x="12798" y="11519"/>
                </a:lnTo>
                <a:lnTo>
                  <a:pt x="9843" y="11519"/>
                </a:lnTo>
                <a:lnTo>
                  <a:pt x="9843" y="11118"/>
                </a:lnTo>
                <a:close/>
                <a:moveTo>
                  <a:pt x="11320" y="9841"/>
                </a:moveTo>
                <a:lnTo>
                  <a:pt x="11320" y="12796"/>
                </a:lnTo>
                <a:moveTo>
                  <a:pt x="11120" y="9841"/>
                </a:moveTo>
                <a:lnTo>
                  <a:pt x="11520" y="9841"/>
                </a:lnTo>
                <a:lnTo>
                  <a:pt x="11520" y="12796"/>
                </a:lnTo>
                <a:lnTo>
                  <a:pt x="11120" y="12796"/>
                </a:lnTo>
                <a:lnTo>
                  <a:pt x="11120" y="984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5" name="文本框 74"/>
          <p:cNvSpPr txBox="1"/>
          <p:nvPr/>
        </p:nvSpPr>
        <p:spPr>
          <a:xfrm>
            <a:off x="5868067" y="2118667"/>
            <a:ext cx="4468066" cy="3822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策略—损失函数    代价函数   </a:t>
            </a:r>
          </a:p>
        </p:txBody>
      </p:sp>
      <p:cxnSp>
        <p:nvCxnSpPr>
          <p:cNvPr id="77" name="直接连接符 76"/>
          <p:cNvCxnSpPr/>
          <p:nvPr/>
        </p:nvCxnSpPr>
        <p:spPr>
          <a:xfrm flipH="1">
            <a:off x="5683513" y="2559452"/>
            <a:ext cx="612320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5683513" y="5248041"/>
            <a:ext cx="611884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右箭头 18"/>
          <p:cNvSpPr/>
          <p:nvPr userDrawn="1"/>
        </p:nvSpPr>
        <p:spPr>
          <a:xfrm>
            <a:off x="8347284" y="2186014"/>
            <a:ext cx="382959" cy="240463"/>
          </a:xfrm>
          <a:prstGeom prst="rightArrow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2" name="图片 1" descr="upload_post_object_v2_3808327534"/>
          <p:cNvPicPr>
            <a:picLocks noChangeAspect="1"/>
          </p:cNvPicPr>
          <p:nvPr/>
        </p:nvPicPr>
        <p:blipFill>
          <a:blip r:embed="rId4"/>
          <a:srcRect r="727"/>
          <a:stretch>
            <a:fillRect/>
          </a:stretch>
        </p:blipFill>
        <p:spPr>
          <a:xfrm>
            <a:off x="385336" y="2619411"/>
            <a:ext cx="4900811" cy="2571291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5" name="图片 4" descr="upload_post_object_v2_31021408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566" y="2619459"/>
            <a:ext cx="6106053" cy="2571221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 rot="10800000">
            <a:off x="2755898" y="5085261"/>
            <a:ext cx="9436102" cy="18113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743272" y="712573"/>
            <a:ext cx="9422161" cy="662587"/>
          </a:xfrm>
        </p:spPr>
        <p:txBody>
          <a:bodyPr wrap="square">
            <a:noAutofit/>
          </a:bodyPr>
          <a:lstStyle/>
          <a:p>
            <a:r>
              <a:rPr lang="zh-CN" altLang="en-US" b="1" dirty="0"/>
              <a:t>基于线性回归算法解决二分类问题</a:t>
            </a:r>
          </a:p>
          <a:p>
            <a:pPr algn="r"/>
            <a:r>
              <a:rPr lang="en-US" altLang="zh-CN" sz="1200" b="1" dirty="0"/>
              <a:t>1</a:t>
            </a:r>
            <a:r>
              <a:rPr lang="zh-CN" altLang="en-US" sz="1200" b="1" dirty="0"/>
              <a:t>·对线性回归算法从统计学习三要素进行介绍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747376" y="1554280"/>
            <a:ext cx="5274848" cy="4355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算法—优化问题</a:t>
            </a:r>
            <a:endParaRPr lang="zh-CN" altLang="en-US" sz="16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729821" y="3677242"/>
            <a:ext cx="530998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43274" y="4155792"/>
            <a:ext cx="2573649" cy="3822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算法—解析算法</a:t>
            </a:r>
          </a:p>
        </p:txBody>
      </p:sp>
      <p:pic>
        <p:nvPicPr>
          <p:cNvPr id="21" name="图片 20" descr="upload_post_object_v2_35535685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93" y="5085237"/>
            <a:ext cx="5289582" cy="1578610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sp>
        <p:nvSpPr>
          <p:cNvPr id="24" name="文本框 23"/>
          <p:cNvSpPr txBox="1"/>
          <p:nvPr userDrawn="1"/>
        </p:nvSpPr>
        <p:spPr>
          <a:xfrm>
            <a:off x="662759" y="4641576"/>
            <a:ext cx="2224718" cy="343394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zh-CN" altLang="en-US"/>
              <a:t>法一·闭式解求参法</a:t>
            </a:r>
          </a:p>
          <a:p>
            <a:pPr algn="ctr"/>
            <a:endParaRPr lang="zh-CN" altLang="en-US"/>
          </a:p>
        </p:txBody>
      </p:sp>
      <p:pic>
        <p:nvPicPr>
          <p:cNvPr id="25" name="图片 24" descr="upload_post_object_v2_3662200430"/>
          <p:cNvPicPr>
            <a:picLocks noChangeAspect="1"/>
          </p:cNvPicPr>
          <p:nvPr/>
        </p:nvPicPr>
        <p:blipFill>
          <a:blip r:embed="rId4"/>
          <a:srcRect r="6837"/>
          <a:stretch>
            <a:fillRect/>
          </a:stretch>
        </p:blipFill>
        <p:spPr>
          <a:xfrm>
            <a:off x="6465681" y="2074504"/>
            <a:ext cx="5360776" cy="4589342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sp>
        <p:nvSpPr>
          <p:cNvPr id="27" name="文本框 26"/>
          <p:cNvSpPr txBox="1"/>
          <p:nvPr/>
        </p:nvSpPr>
        <p:spPr>
          <a:xfrm>
            <a:off x="6465717" y="1554260"/>
            <a:ext cx="2573649" cy="3822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算法—优化算法</a:t>
            </a:r>
          </a:p>
        </p:txBody>
      </p:sp>
      <p:pic>
        <p:nvPicPr>
          <p:cNvPr id="30" name="图片 29" descr="upload_post_object_v2_4312627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590" y="5969275"/>
            <a:ext cx="1986512" cy="577638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sp>
        <p:nvSpPr>
          <p:cNvPr id="31" name="右弧形箭头 30"/>
          <p:cNvSpPr/>
          <p:nvPr userDrawn="1"/>
        </p:nvSpPr>
        <p:spPr>
          <a:xfrm>
            <a:off x="10866977" y="4899279"/>
            <a:ext cx="1325023" cy="1647634"/>
          </a:xfrm>
          <a:prstGeom prst="curvedLeftArrow">
            <a:avLst>
              <a:gd name="adj1" fmla="val 14482"/>
              <a:gd name="adj2" fmla="val 27298"/>
              <a:gd name="adj3" fmla="val 25000"/>
            </a:avLst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35" name="任意多边形: 形状 434" descr="下楼 轮廓"/>
          <p:cNvSpPr/>
          <p:nvPr/>
        </p:nvSpPr>
        <p:spPr>
          <a:xfrm>
            <a:off x="8882653" y="1537936"/>
            <a:ext cx="526742" cy="398616"/>
          </a:xfrm>
          <a:custGeom>
            <a:avLst/>
            <a:gdLst>
              <a:gd name="connsiteX0" fmla="*/ 128127 w 526742"/>
              <a:gd name="connsiteY0" fmla="*/ 14236 h 398616"/>
              <a:gd name="connsiteX1" fmla="*/ 0 w 526742"/>
              <a:gd name="connsiteY1" fmla="*/ 14236 h 398616"/>
              <a:gd name="connsiteX2" fmla="*/ 0 w 526742"/>
              <a:gd name="connsiteY2" fmla="*/ 0 h 398616"/>
              <a:gd name="connsiteX3" fmla="*/ 142363 w 526742"/>
              <a:gd name="connsiteY3" fmla="*/ 0 h 398616"/>
              <a:gd name="connsiteX4" fmla="*/ 142363 w 526742"/>
              <a:gd name="connsiteY4" fmla="*/ 128127 h 398616"/>
              <a:gd name="connsiteX5" fmla="*/ 270490 w 526742"/>
              <a:gd name="connsiteY5" fmla="*/ 128127 h 398616"/>
              <a:gd name="connsiteX6" fmla="*/ 270490 w 526742"/>
              <a:gd name="connsiteY6" fmla="*/ 256253 h 398616"/>
              <a:gd name="connsiteX7" fmla="*/ 398616 w 526742"/>
              <a:gd name="connsiteY7" fmla="*/ 256253 h 398616"/>
              <a:gd name="connsiteX8" fmla="*/ 398616 w 526742"/>
              <a:gd name="connsiteY8" fmla="*/ 384380 h 398616"/>
              <a:gd name="connsiteX9" fmla="*/ 526743 w 526742"/>
              <a:gd name="connsiteY9" fmla="*/ 384380 h 398616"/>
              <a:gd name="connsiteX10" fmla="*/ 526743 w 526742"/>
              <a:gd name="connsiteY10" fmla="*/ 398616 h 398616"/>
              <a:gd name="connsiteX11" fmla="*/ 384380 w 526742"/>
              <a:gd name="connsiteY11" fmla="*/ 398616 h 398616"/>
              <a:gd name="connsiteX12" fmla="*/ 384380 w 526742"/>
              <a:gd name="connsiteY12" fmla="*/ 270490 h 398616"/>
              <a:gd name="connsiteX13" fmla="*/ 256253 w 526742"/>
              <a:gd name="connsiteY13" fmla="*/ 270490 h 398616"/>
              <a:gd name="connsiteX14" fmla="*/ 256253 w 526742"/>
              <a:gd name="connsiteY14" fmla="*/ 142363 h 398616"/>
              <a:gd name="connsiteX15" fmla="*/ 128127 w 526742"/>
              <a:gd name="connsiteY15" fmla="*/ 142363 h 398616"/>
              <a:gd name="connsiteX16" fmla="*/ 128127 w 526742"/>
              <a:gd name="connsiteY16" fmla="*/ 14236 h 398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26742" h="398616">
                <a:moveTo>
                  <a:pt x="128127" y="14236"/>
                </a:moveTo>
                <a:lnTo>
                  <a:pt x="0" y="14236"/>
                </a:lnTo>
                <a:lnTo>
                  <a:pt x="0" y="0"/>
                </a:lnTo>
                <a:lnTo>
                  <a:pt x="142363" y="0"/>
                </a:lnTo>
                <a:lnTo>
                  <a:pt x="142363" y="128127"/>
                </a:lnTo>
                <a:lnTo>
                  <a:pt x="270490" y="128127"/>
                </a:lnTo>
                <a:lnTo>
                  <a:pt x="270490" y="256253"/>
                </a:lnTo>
                <a:lnTo>
                  <a:pt x="398616" y="256253"/>
                </a:lnTo>
                <a:lnTo>
                  <a:pt x="398616" y="384380"/>
                </a:lnTo>
                <a:lnTo>
                  <a:pt x="526743" y="384380"/>
                </a:lnTo>
                <a:lnTo>
                  <a:pt x="526743" y="398616"/>
                </a:lnTo>
                <a:lnTo>
                  <a:pt x="384380" y="398616"/>
                </a:lnTo>
                <a:lnTo>
                  <a:pt x="384380" y="270490"/>
                </a:lnTo>
                <a:lnTo>
                  <a:pt x="256253" y="270490"/>
                </a:lnTo>
                <a:lnTo>
                  <a:pt x="256253" y="142363"/>
                </a:lnTo>
                <a:lnTo>
                  <a:pt x="128127" y="142363"/>
                </a:lnTo>
                <a:lnTo>
                  <a:pt x="128127" y="14236"/>
                </a:lnTo>
                <a:close/>
              </a:path>
            </a:pathLst>
          </a:custGeom>
          <a:solidFill>
            <a:srgbClr val="000000"/>
          </a:solidFill>
          <a:ln w="704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436" name="任意多边形: 形状 435" descr="下楼 轮廓"/>
          <p:cNvSpPr/>
          <p:nvPr/>
        </p:nvSpPr>
        <p:spPr>
          <a:xfrm>
            <a:off x="8884739" y="1753566"/>
            <a:ext cx="182986" cy="182986"/>
          </a:xfrm>
          <a:custGeom>
            <a:avLst/>
            <a:gdLst>
              <a:gd name="connsiteX0" fmla="*/ 0 w 182986"/>
              <a:gd name="connsiteY0" fmla="*/ 10065 h 182986"/>
              <a:gd name="connsiteX1" fmla="*/ 10065 w 182986"/>
              <a:gd name="connsiteY1" fmla="*/ 0 h 182986"/>
              <a:gd name="connsiteX2" fmla="*/ 168629 w 182986"/>
              <a:gd name="connsiteY2" fmla="*/ 158564 h 182986"/>
              <a:gd name="connsiteX3" fmla="*/ 168729 w 182986"/>
              <a:gd name="connsiteY3" fmla="*/ 158563 h 182986"/>
              <a:gd name="connsiteX4" fmla="*/ 168750 w 182986"/>
              <a:gd name="connsiteY4" fmla="*/ 158514 h 182986"/>
              <a:gd name="connsiteX5" fmla="*/ 168750 w 182986"/>
              <a:gd name="connsiteY5" fmla="*/ 83332 h 182986"/>
              <a:gd name="connsiteX6" fmla="*/ 182986 w 182986"/>
              <a:gd name="connsiteY6" fmla="*/ 83332 h 182986"/>
              <a:gd name="connsiteX7" fmla="*/ 182986 w 182986"/>
              <a:gd name="connsiteY7" fmla="*/ 182986 h 182986"/>
              <a:gd name="connsiteX8" fmla="*/ 83332 w 182986"/>
              <a:gd name="connsiteY8" fmla="*/ 182986 h 182986"/>
              <a:gd name="connsiteX9" fmla="*/ 83332 w 182986"/>
              <a:gd name="connsiteY9" fmla="*/ 168750 h 182986"/>
              <a:gd name="connsiteX10" fmla="*/ 158514 w 182986"/>
              <a:gd name="connsiteY10" fmla="*/ 168750 h 182986"/>
              <a:gd name="connsiteX11" fmla="*/ 158584 w 182986"/>
              <a:gd name="connsiteY11" fmla="*/ 168678 h 182986"/>
              <a:gd name="connsiteX12" fmla="*/ 158564 w 182986"/>
              <a:gd name="connsiteY12" fmla="*/ 168629 h 182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986" h="182986">
                <a:moveTo>
                  <a:pt x="0" y="10065"/>
                </a:moveTo>
                <a:lnTo>
                  <a:pt x="10065" y="0"/>
                </a:lnTo>
                <a:lnTo>
                  <a:pt x="168629" y="158564"/>
                </a:lnTo>
                <a:cubicBezTo>
                  <a:pt x="168657" y="158592"/>
                  <a:pt x="168702" y="158591"/>
                  <a:pt x="168729" y="158563"/>
                </a:cubicBezTo>
                <a:cubicBezTo>
                  <a:pt x="168742" y="158550"/>
                  <a:pt x="168750" y="158532"/>
                  <a:pt x="168750" y="158514"/>
                </a:cubicBezTo>
                <a:lnTo>
                  <a:pt x="168750" y="83332"/>
                </a:lnTo>
                <a:lnTo>
                  <a:pt x="182986" y="83332"/>
                </a:lnTo>
                <a:lnTo>
                  <a:pt x="182986" y="182986"/>
                </a:lnTo>
                <a:lnTo>
                  <a:pt x="83332" y="182986"/>
                </a:lnTo>
                <a:lnTo>
                  <a:pt x="83332" y="168750"/>
                </a:lnTo>
                <a:lnTo>
                  <a:pt x="158514" y="168750"/>
                </a:lnTo>
                <a:cubicBezTo>
                  <a:pt x="158553" y="168749"/>
                  <a:pt x="158584" y="168717"/>
                  <a:pt x="158584" y="168678"/>
                </a:cubicBezTo>
                <a:cubicBezTo>
                  <a:pt x="158584" y="168659"/>
                  <a:pt x="158577" y="168642"/>
                  <a:pt x="158564" y="168629"/>
                </a:cubicBezTo>
                <a:close/>
              </a:path>
            </a:pathLst>
          </a:custGeom>
          <a:solidFill>
            <a:srgbClr val="000000"/>
          </a:solidFill>
          <a:ln w="704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pic>
        <p:nvPicPr>
          <p:cNvPr id="2" name="图片 1" descr="upload_post_object_v2_22130550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99" y="2199422"/>
            <a:ext cx="5325428" cy="1258309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743272" y="712573"/>
            <a:ext cx="9456634" cy="662587"/>
          </a:xfrm>
        </p:spPr>
        <p:txBody>
          <a:bodyPr wrap="square">
            <a:noAutofit/>
          </a:bodyPr>
          <a:lstStyle/>
          <a:p>
            <a:r>
              <a:rPr lang="zh-CN" altLang="en-US" b="1" dirty="0"/>
              <a:t>基于线性回归算法解决二分类问题</a:t>
            </a:r>
          </a:p>
          <a:p>
            <a:pPr algn="r"/>
            <a:r>
              <a:rPr lang="en-US" altLang="zh-CN" sz="1200" b="1" dirty="0"/>
              <a:t>1</a:t>
            </a:r>
            <a:r>
              <a:rPr lang="zh-CN" altLang="en-US" sz="1200" b="1" dirty="0"/>
              <a:t>·对线性回归算法从统计学习三要素进行介绍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743268" y="1830547"/>
            <a:ext cx="5274848" cy="4355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解析算法与优化算法间的对比：</a:t>
            </a:r>
            <a:endParaRPr lang="zh-CN" altLang="en-US" sz="16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743319" y="2324673"/>
            <a:ext cx="490079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/>
          <p:nvPr/>
        </p:nvGraphicFramePr>
        <p:xfrm>
          <a:off x="743307" y="2516171"/>
          <a:ext cx="10688955" cy="36588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62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2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2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89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200"/>
                        <a:t>影响因素</a:t>
                      </a:r>
                    </a:p>
                  </a:txBody>
                  <a:tcPr anchor="ctr">
                    <a:lnL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L>
                    <a:lnR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R>
                    <a:lnT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T>
                    <a:lnB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200"/>
                        <a:t>闭式解</a:t>
                      </a:r>
                    </a:p>
                  </a:txBody>
                  <a:tcPr anchor="ctr">
                    <a:lnL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L>
                    <a:lnR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R>
                    <a:lnT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T>
                    <a:lnB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200"/>
                        <a:t>梯度下降</a:t>
                      </a:r>
                    </a:p>
                  </a:txBody>
                  <a:tcPr anchor="ctr">
                    <a:lnL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L>
                    <a:lnR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R>
                    <a:lnT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T>
                    <a:lnB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7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200"/>
                        <a:t> 数据规模</a:t>
                      </a:r>
                    </a:p>
                  </a:txBody>
                  <a:tcPr anchor="ctr">
                    <a:lnL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L>
                    <a:lnR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R>
                    <a:lnT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T>
                    <a:lnB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小规模数据集和少量特征时</a:t>
                      </a:r>
                      <a:r>
                        <a:rPr lang="en-US" altLang="zh-CN" sz="1600"/>
                        <a:t>,</a:t>
                      </a:r>
                      <a:endParaRPr lang="zh-CN" altLang="en-US" sz="1600"/>
                    </a:p>
                    <a:p>
                      <a:pPr algn="ctr">
                        <a:buNone/>
                      </a:pPr>
                      <a:r>
                        <a:rPr lang="zh-CN" altLang="en-US" sz="1600"/>
                        <a:t>通常能给出精确解</a:t>
                      </a:r>
                    </a:p>
                  </a:txBody>
                  <a:tcPr anchor="ctr">
                    <a:lnL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L>
                    <a:lnR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R>
                    <a:lnT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T>
                    <a:lnB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 适用于大数据集和大量特征</a:t>
                      </a:r>
                    </a:p>
                  </a:txBody>
                  <a:tcPr anchor="ctr">
                    <a:lnL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L>
                    <a:lnR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R>
                    <a:lnT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T>
                    <a:lnB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200"/>
                        <a:t>特征数量</a:t>
                      </a:r>
                    </a:p>
                  </a:txBody>
                  <a:tcPr anchor="ctr">
                    <a:lnL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L>
                    <a:lnR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R>
                    <a:lnT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T>
                    <a:lnB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闭式解的计算量较大</a:t>
                      </a:r>
                      <a:r>
                        <a:rPr lang="en-US" altLang="zh-CN" sz="1600"/>
                        <a:t>,</a:t>
                      </a:r>
                      <a:endParaRPr lang="zh-CN" altLang="en-US" sz="1600"/>
                    </a:p>
                    <a:p>
                      <a:pPr algn="ctr">
                        <a:buNone/>
                      </a:pPr>
                      <a:r>
                        <a:rPr lang="zh-CN" altLang="en-US" sz="1600"/>
                        <a:t>对特征量较多的数据可能受限</a:t>
                      </a:r>
                    </a:p>
                  </a:txBody>
                  <a:tcPr anchor="ctr">
                    <a:lnL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L>
                    <a:lnR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R>
                    <a:lnT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T>
                    <a:lnB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受特征数量较少影响较小</a:t>
                      </a:r>
                      <a:r>
                        <a:rPr lang="en-US" altLang="zh-CN" sz="1600"/>
                        <a:t>,</a:t>
                      </a:r>
                      <a:endParaRPr lang="zh-CN" altLang="en-US" sz="1600"/>
                    </a:p>
                    <a:p>
                      <a:pPr algn="ctr">
                        <a:buNone/>
                      </a:pPr>
                      <a:r>
                        <a:rPr lang="zh-CN" altLang="en-US" sz="1600"/>
                        <a:t>更适合大量特征的情况</a:t>
                      </a:r>
                    </a:p>
                  </a:txBody>
                  <a:tcPr anchor="ctr">
                    <a:lnL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L>
                    <a:lnR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R>
                    <a:lnT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T>
                    <a:lnB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7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200"/>
                        <a:t>模型复杂度</a:t>
                      </a:r>
                    </a:p>
                  </a:txBody>
                  <a:tcPr anchor="ctr">
                    <a:lnL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L>
                    <a:lnR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R>
                    <a:lnT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T>
                    <a:lnB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对于复杂非凸问题</a:t>
                      </a:r>
                      <a:r>
                        <a:rPr lang="en-US" altLang="zh-CN" sz="1600"/>
                        <a:t>,</a:t>
                      </a:r>
                      <a:endParaRPr lang="zh-CN" altLang="en-US" sz="1600"/>
                    </a:p>
                    <a:p>
                      <a:pPr algn="ctr">
                        <a:buNone/>
                      </a:pPr>
                      <a:r>
                        <a:rPr lang="zh-CN" altLang="en-US" sz="1600"/>
                        <a:t>可能不容易找到全局最优解</a:t>
                      </a:r>
                    </a:p>
                  </a:txBody>
                  <a:tcPr anchor="ctr">
                    <a:lnL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L>
                    <a:lnR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R>
                    <a:lnT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T>
                    <a:lnB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受局部最优解影响</a:t>
                      </a:r>
                      <a:r>
                        <a:rPr lang="en-US" altLang="zh-CN" sz="1600"/>
                        <a:t>,</a:t>
                      </a:r>
                      <a:endParaRPr lang="zh-CN" altLang="en-US" sz="1600"/>
                    </a:p>
                    <a:p>
                      <a:pPr algn="ctr">
                        <a:buNone/>
                      </a:pPr>
                      <a:r>
                        <a:rPr lang="zh-CN" altLang="en-US" sz="1600"/>
                        <a:t>可能陷入局部最优</a:t>
                      </a:r>
                    </a:p>
                  </a:txBody>
                  <a:tcPr anchor="ctr">
                    <a:lnL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L>
                    <a:lnR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R>
                    <a:lnT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T>
                    <a:lnB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200"/>
                        <a:t>正则化项</a:t>
                      </a:r>
                    </a:p>
                  </a:txBody>
                  <a:tcPr anchor="ctr">
                    <a:lnL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L>
                    <a:lnR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R>
                    <a:lnT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T>
                    <a:lnB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能直接考虑正则化项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sz="1600"/>
                        <a:t>并在解析求解中处理</a:t>
                      </a:r>
                    </a:p>
                  </a:txBody>
                  <a:tcPr anchor="ctr">
                    <a:lnL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L>
                    <a:lnR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R>
                    <a:lnT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T>
                    <a:lnB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需要额外考虑正则化项的影响 </a:t>
                      </a:r>
                    </a:p>
                  </a:txBody>
                  <a:tcPr anchor="ctr">
                    <a:lnL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L>
                    <a:lnR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R>
                    <a:lnT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T>
                    <a:lnB w="19050" cmpd="sng">
                      <a:solidFill>
                        <a:srgbClr val="F4B183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41" name="任意多边形: 形状 540" descr="帆船 轮廓"/>
          <p:cNvSpPr/>
          <p:nvPr/>
        </p:nvSpPr>
        <p:spPr>
          <a:xfrm>
            <a:off x="209447" y="1760537"/>
            <a:ext cx="533860" cy="505580"/>
          </a:xfrm>
          <a:custGeom>
            <a:avLst/>
            <a:gdLst>
              <a:gd name="connsiteX0" fmla="*/ 241967 w 533860"/>
              <a:gd name="connsiteY0" fmla="*/ 437011 h 505580"/>
              <a:gd name="connsiteX1" fmla="*/ 241967 w 533860"/>
              <a:gd name="connsiteY1" fmla="*/ 402887 h 505580"/>
              <a:gd name="connsiteX2" fmla="*/ 473748 w 533860"/>
              <a:gd name="connsiteY2" fmla="*/ 376778 h 505580"/>
              <a:gd name="connsiteX3" fmla="*/ 474054 w 533860"/>
              <a:gd name="connsiteY3" fmla="*/ 369617 h 505580"/>
              <a:gd name="connsiteX4" fmla="*/ 256239 w 533860"/>
              <a:gd name="connsiteY4" fmla="*/ 72648 h 505580"/>
              <a:gd name="connsiteX5" fmla="*/ 256239 w 533860"/>
              <a:gd name="connsiteY5" fmla="*/ 88543 h 505580"/>
              <a:gd name="connsiteX6" fmla="*/ 459818 w 533860"/>
              <a:gd name="connsiteY6" fmla="*/ 364015 h 505580"/>
              <a:gd name="connsiteX7" fmla="*/ 241967 w 533860"/>
              <a:gd name="connsiteY7" fmla="*/ 388587 h 505580"/>
              <a:gd name="connsiteX8" fmla="*/ 241967 w 533860"/>
              <a:gd name="connsiteY8" fmla="*/ 0 h 505580"/>
              <a:gd name="connsiteX9" fmla="*/ 227731 w 533860"/>
              <a:gd name="connsiteY9" fmla="*/ 0 h 505580"/>
              <a:gd name="connsiteX10" fmla="*/ 227731 w 533860"/>
              <a:gd name="connsiteY10" fmla="*/ 14806 h 505580"/>
              <a:gd name="connsiteX11" fmla="*/ 137999 w 533860"/>
              <a:gd name="connsiteY11" fmla="*/ 96415 h 505580"/>
              <a:gd name="connsiteX12" fmla="*/ 227745 w 533860"/>
              <a:gd name="connsiteY12" fmla="*/ 81467 h 505580"/>
              <a:gd name="connsiteX13" fmla="*/ 227745 w 533860"/>
              <a:gd name="connsiteY13" fmla="*/ 95860 h 505580"/>
              <a:gd name="connsiteX14" fmla="*/ 95575 w 533860"/>
              <a:gd name="connsiteY14" fmla="*/ 405499 h 505580"/>
              <a:gd name="connsiteX15" fmla="*/ 44154 w 533860"/>
              <a:gd name="connsiteY15" fmla="*/ 411407 h 505580"/>
              <a:gd name="connsiteX16" fmla="*/ 45777 w 533860"/>
              <a:gd name="connsiteY16" fmla="*/ 425551 h 505580"/>
              <a:gd name="connsiteX17" fmla="*/ 145573 w 533860"/>
              <a:gd name="connsiteY17" fmla="*/ 414098 h 505580"/>
              <a:gd name="connsiteX18" fmla="*/ 145573 w 533860"/>
              <a:gd name="connsiteY18" fmla="*/ 413813 h 505580"/>
              <a:gd name="connsiteX19" fmla="*/ 227781 w 533860"/>
              <a:gd name="connsiteY19" fmla="*/ 404560 h 505580"/>
              <a:gd name="connsiteX20" fmla="*/ 227781 w 533860"/>
              <a:gd name="connsiteY20" fmla="*/ 438570 h 505580"/>
              <a:gd name="connsiteX21" fmla="*/ 0 w 533860"/>
              <a:gd name="connsiteY21" fmla="*/ 462872 h 505580"/>
              <a:gd name="connsiteX22" fmla="*/ 28473 w 533860"/>
              <a:gd name="connsiteY22" fmla="*/ 505581 h 505580"/>
              <a:gd name="connsiteX23" fmla="*/ 434207 w 533860"/>
              <a:gd name="connsiteY23" fmla="*/ 505581 h 505580"/>
              <a:gd name="connsiteX24" fmla="*/ 533861 w 533860"/>
              <a:gd name="connsiteY24" fmla="*/ 405927 h 505580"/>
              <a:gd name="connsiteX25" fmla="*/ 183349 w 533860"/>
              <a:gd name="connsiteY25" fmla="*/ 74420 h 505580"/>
              <a:gd name="connsiteX26" fmla="*/ 227731 w 533860"/>
              <a:gd name="connsiteY26" fmla="*/ 34046 h 505580"/>
              <a:gd name="connsiteX27" fmla="*/ 227731 w 533860"/>
              <a:gd name="connsiteY27" fmla="*/ 67024 h 505580"/>
              <a:gd name="connsiteX28" fmla="*/ 112018 w 533860"/>
              <a:gd name="connsiteY28" fmla="*/ 403222 h 505580"/>
              <a:gd name="connsiteX29" fmla="*/ 227731 w 533860"/>
              <a:gd name="connsiteY29" fmla="*/ 132113 h 505580"/>
              <a:gd name="connsiteX30" fmla="*/ 227731 w 533860"/>
              <a:gd name="connsiteY30" fmla="*/ 390188 h 505580"/>
              <a:gd name="connsiteX31" fmla="*/ 434157 w 533860"/>
              <a:gd name="connsiteY31" fmla="*/ 491316 h 505580"/>
              <a:gd name="connsiteX32" fmla="*/ 36046 w 533860"/>
              <a:gd name="connsiteY32" fmla="*/ 491316 h 505580"/>
              <a:gd name="connsiteX33" fmla="*/ 24864 w 533860"/>
              <a:gd name="connsiteY33" fmla="*/ 474496 h 505580"/>
              <a:gd name="connsiteX34" fmla="*/ 518151 w 533860"/>
              <a:gd name="connsiteY34" fmla="*/ 421864 h 505580"/>
              <a:gd name="connsiteX35" fmla="*/ 434157 w 533860"/>
              <a:gd name="connsiteY35" fmla="*/ 491316 h 50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33860" h="505580">
                <a:moveTo>
                  <a:pt x="241967" y="437011"/>
                </a:moveTo>
                <a:lnTo>
                  <a:pt x="241967" y="402887"/>
                </a:lnTo>
                <a:lnTo>
                  <a:pt x="473748" y="376778"/>
                </a:lnTo>
                <a:lnTo>
                  <a:pt x="474054" y="369617"/>
                </a:lnTo>
                <a:cubicBezTo>
                  <a:pt x="474054" y="181940"/>
                  <a:pt x="282790" y="85190"/>
                  <a:pt x="256239" y="72648"/>
                </a:cubicBezTo>
                <a:lnTo>
                  <a:pt x="256239" y="88543"/>
                </a:lnTo>
                <a:cubicBezTo>
                  <a:pt x="295901" y="108680"/>
                  <a:pt x="456202" y="200155"/>
                  <a:pt x="459818" y="364015"/>
                </a:cubicBezTo>
                <a:lnTo>
                  <a:pt x="241967" y="388587"/>
                </a:lnTo>
                <a:lnTo>
                  <a:pt x="241967" y="0"/>
                </a:lnTo>
                <a:lnTo>
                  <a:pt x="227731" y="0"/>
                </a:lnTo>
                <a:lnTo>
                  <a:pt x="227731" y="14806"/>
                </a:lnTo>
                <a:lnTo>
                  <a:pt x="137999" y="96415"/>
                </a:lnTo>
                <a:lnTo>
                  <a:pt x="227745" y="81467"/>
                </a:lnTo>
                <a:lnTo>
                  <a:pt x="227745" y="95860"/>
                </a:lnTo>
                <a:lnTo>
                  <a:pt x="95575" y="405499"/>
                </a:lnTo>
                <a:lnTo>
                  <a:pt x="44154" y="411407"/>
                </a:lnTo>
                <a:lnTo>
                  <a:pt x="45777" y="425551"/>
                </a:lnTo>
                <a:lnTo>
                  <a:pt x="145573" y="414098"/>
                </a:lnTo>
                <a:lnTo>
                  <a:pt x="145573" y="413813"/>
                </a:lnTo>
                <a:lnTo>
                  <a:pt x="227781" y="404560"/>
                </a:lnTo>
                <a:lnTo>
                  <a:pt x="227781" y="438570"/>
                </a:lnTo>
                <a:lnTo>
                  <a:pt x="0" y="462872"/>
                </a:lnTo>
                <a:lnTo>
                  <a:pt x="28473" y="505581"/>
                </a:lnTo>
                <a:lnTo>
                  <a:pt x="434207" y="505581"/>
                </a:lnTo>
                <a:cubicBezTo>
                  <a:pt x="489173" y="505408"/>
                  <a:pt x="533689" y="460893"/>
                  <a:pt x="533861" y="405927"/>
                </a:cubicBezTo>
                <a:close/>
                <a:moveTo>
                  <a:pt x="183349" y="74420"/>
                </a:moveTo>
                <a:lnTo>
                  <a:pt x="227731" y="34046"/>
                </a:lnTo>
                <a:lnTo>
                  <a:pt x="227731" y="67024"/>
                </a:lnTo>
                <a:close/>
                <a:moveTo>
                  <a:pt x="112018" y="403222"/>
                </a:moveTo>
                <a:lnTo>
                  <a:pt x="227731" y="132113"/>
                </a:lnTo>
                <a:lnTo>
                  <a:pt x="227731" y="390188"/>
                </a:lnTo>
                <a:close/>
                <a:moveTo>
                  <a:pt x="434157" y="491316"/>
                </a:moveTo>
                <a:lnTo>
                  <a:pt x="36046" y="491316"/>
                </a:lnTo>
                <a:lnTo>
                  <a:pt x="24864" y="474496"/>
                </a:lnTo>
                <a:lnTo>
                  <a:pt x="518151" y="421864"/>
                </a:lnTo>
                <a:cubicBezTo>
                  <a:pt x="510422" y="462156"/>
                  <a:pt x="475184" y="491293"/>
                  <a:pt x="434157" y="491316"/>
                </a:cubicBezTo>
                <a:close/>
              </a:path>
            </a:pathLst>
          </a:custGeom>
          <a:solidFill>
            <a:srgbClr val="000000"/>
          </a:solidFill>
          <a:ln w="704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743272" y="712573"/>
            <a:ext cx="9447648" cy="858520"/>
          </a:xfrm>
        </p:spPr>
        <p:txBody>
          <a:bodyPr wrap="square">
            <a:noAutofit/>
          </a:bodyPr>
          <a:lstStyle/>
          <a:p>
            <a:r>
              <a:rPr lang="zh-CN" altLang="en-US" b="1" dirty="0"/>
              <a:t>基于线性回归算法解决二分类问题</a:t>
            </a:r>
          </a:p>
          <a:p>
            <a:pPr algn="r"/>
            <a:r>
              <a:rPr lang="en-US" altLang="zh-CN" sz="1200" b="1" dirty="0"/>
              <a:t>2</a:t>
            </a:r>
            <a:r>
              <a:rPr lang="zh-CN" altLang="en-US" sz="1200" b="1" dirty="0"/>
              <a:t>·简单实现线性回归过程中发现的问题</a:t>
            </a:r>
          </a:p>
        </p:txBody>
      </p:sp>
      <p:pic>
        <p:nvPicPr>
          <p:cNvPr id="2" name="E657119C-6982-421D-8BA7-E74DEB70A7D9-1" descr="upload_post_object_v2_5055700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" y="1847215"/>
            <a:ext cx="12002770" cy="3842678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sp>
        <p:nvSpPr>
          <p:cNvPr id="4" name="圆角右箭头 3"/>
          <p:cNvSpPr/>
          <p:nvPr userDrawn="1"/>
        </p:nvSpPr>
        <p:spPr>
          <a:xfrm>
            <a:off x="5565735" y="4279940"/>
            <a:ext cx="2946400" cy="314325"/>
          </a:xfrm>
          <a:prstGeom prst="bentArrow">
            <a:avLst>
              <a:gd name="adj1" fmla="val 25000"/>
              <a:gd name="adj2" fmla="val 20255"/>
              <a:gd name="adj3" fmla="val 25000"/>
              <a:gd name="adj4" fmla="val 43750"/>
            </a:avLst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8512135" y="4203740"/>
            <a:ext cx="895985" cy="466725"/>
          </a:xfrm>
          <a:prstGeom prst="rect">
            <a:avLst/>
          </a:prstGeom>
          <a:ln w="12700" cmpd="sng">
            <a:noFill/>
            <a:prstDash val="solid"/>
            <a:miter lim="800000"/>
          </a:ln>
        </p:spPr>
        <p:txBody>
          <a:bodyPr wrap="none" rtlCol="0" anchor="ctr">
            <a:noAutofit/>
          </a:bodyPr>
          <a:lstStyle/>
          <a:p>
            <a:pPr algn="ctr">
              <a:lnSpc>
                <a:spcPct val="60000"/>
              </a:lnSpc>
            </a:pPr>
            <a:r>
              <a:rPr lang="en-US" altLang="zh-CN" b="1"/>
              <a:t>L1</a:t>
            </a:r>
            <a:r>
              <a:rPr lang="zh-CN" altLang="en-US" b="1"/>
              <a:t>正则</a:t>
            </a:r>
          </a:p>
        </p:txBody>
      </p:sp>
      <p:sp>
        <p:nvSpPr>
          <p:cNvPr id="7" name="圆角右箭头 6"/>
          <p:cNvSpPr/>
          <p:nvPr userDrawn="1"/>
        </p:nvSpPr>
        <p:spPr>
          <a:xfrm flipV="1">
            <a:off x="4879967" y="4738687"/>
            <a:ext cx="3632232" cy="295275"/>
          </a:xfrm>
          <a:prstGeom prst="bentArrow">
            <a:avLst>
              <a:gd name="adj1" fmla="val 25000"/>
              <a:gd name="adj2" fmla="val 30050"/>
              <a:gd name="adj3" fmla="val 25000"/>
              <a:gd name="adj4" fmla="val 43750"/>
            </a:avLst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8512175" y="4775200"/>
            <a:ext cx="895985" cy="466725"/>
          </a:xfrm>
          <a:prstGeom prst="rect">
            <a:avLst/>
          </a:prstGeom>
          <a:ln w="12700" cmpd="sng">
            <a:noFill/>
            <a:prstDash val="solid"/>
            <a:miter lim="800000"/>
          </a:ln>
        </p:spPr>
        <p:txBody>
          <a:bodyPr wrap="none" rtlCol="0" anchor="ctr">
            <a:noAutofit/>
          </a:bodyPr>
          <a:lstStyle/>
          <a:p>
            <a:pPr algn="ctr">
              <a:lnSpc>
                <a:spcPct val="60000"/>
              </a:lnSpc>
            </a:pPr>
            <a:r>
              <a:rPr lang="en-US" altLang="zh-CN" b="1"/>
              <a:t>L2</a:t>
            </a:r>
            <a:r>
              <a:rPr lang="zh-CN" altLang="en-US" b="1"/>
              <a:t>正则</a:t>
            </a:r>
          </a:p>
        </p:txBody>
      </p:sp>
      <p:sp>
        <p:nvSpPr>
          <p:cNvPr id="12" name="上箭头标注 11"/>
          <p:cNvSpPr/>
          <p:nvPr userDrawn="1"/>
        </p:nvSpPr>
        <p:spPr>
          <a:xfrm>
            <a:off x="8512135" y="4017328"/>
            <a:ext cx="912813" cy="508000"/>
          </a:xfrm>
          <a:prstGeom prst="upArrowCallout">
            <a:avLst/>
          </a:prstGeom>
          <a:noFill/>
          <a:ln w="1905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下箭头标注 12"/>
          <p:cNvSpPr/>
          <p:nvPr userDrawn="1"/>
        </p:nvSpPr>
        <p:spPr>
          <a:xfrm>
            <a:off x="8512175" y="4738688"/>
            <a:ext cx="895985" cy="539750"/>
          </a:xfrm>
          <a:prstGeom prst="downArrowCallout">
            <a:avLst/>
          </a:prstGeom>
          <a:noFill/>
          <a:ln w="1905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8404503" y="3739158"/>
            <a:ext cx="1111250" cy="27813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zh-CN" altLang="en-US" sz="1200"/>
              <a:t>非凸函数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8404542" y="5278438"/>
            <a:ext cx="1111250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zh-CN" altLang="en-US" sz="1200"/>
              <a:t>凸函数</a:t>
            </a:r>
          </a:p>
        </p:txBody>
      </p:sp>
      <p:cxnSp>
        <p:nvCxnSpPr>
          <p:cNvPr id="18" name="直接箭头连接符 17"/>
          <p:cNvCxnSpPr/>
          <p:nvPr userDrawn="1"/>
        </p:nvCxnSpPr>
        <p:spPr>
          <a:xfrm>
            <a:off x="9286874" y="3878222"/>
            <a:ext cx="902608" cy="0"/>
          </a:xfrm>
          <a:prstGeom prst="straightConnector1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 userDrawn="1"/>
        </p:nvSpPr>
        <p:spPr>
          <a:xfrm>
            <a:off x="10064327" y="3739197"/>
            <a:ext cx="1238250" cy="27813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1200"/>
              <a:t>梯度下降法求解</a:t>
            </a:r>
          </a:p>
        </p:txBody>
      </p:sp>
      <p:cxnSp>
        <p:nvCxnSpPr>
          <p:cNvPr id="20" name="直接箭头连接符 19"/>
          <p:cNvCxnSpPr/>
          <p:nvPr userDrawn="1"/>
        </p:nvCxnSpPr>
        <p:spPr>
          <a:xfrm>
            <a:off x="9191149" y="5421313"/>
            <a:ext cx="983030" cy="0"/>
          </a:xfrm>
          <a:prstGeom prst="straightConnector1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 userDrawn="1"/>
        </p:nvSpPr>
        <p:spPr>
          <a:xfrm>
            <a:off x="10064327" y="5278438"/>
            <a:ext cx="1722438" cy="27813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1200"/>
              <a:t>梯度下降法</a:t>
            </a:r>
            <a:r>
              <a:rPr lang="en-US" altLang="zh-CN" sz="1200"/>
              <a:t>/</a:t>
            </a:r>
            <a:r>
              <a:rPr lang="zh-CN" altLang="en-US" sz="1200"/>
              <a:t>闭式解求解</a:t>
            </a:r>
          </a:p>
        </p:txBody>
      </p:sp>
      <p:sp>
        <p:nvSpPr>
          <p:cNvPr id="24" name="圆角右箭头 23"/>
          <p:cNvSpPr/>
          <p:nvPr userDrawn="1"/>
        </p:nvSpPr>
        <p:spPr>
          <a:xfrm>
            <a:off x="4879967" y="4859675"/>
            <a:ext cx="3632232" cy="295275"/>
          </a:xfrm>
          <a:prstGeom prst="bentArrow">
            <a:avLst>
              <a:gd name="adj1" fmla="val 25000"/>
              <a:gd name="adj2" fmla="val 30050"/>
              <a:gd name="adj3" fmla="val 25000"/>
              <a:gd name="adj4" fmla="val 43750"/>
            </a:avLst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5" name="右箭头 24"/>
          <p:cNvSpPr/>
          <p:nvPr userDrawn="1"/>
        </p:nvSpPr>
        <p:spPr>
          <a:xfrm>
            <a:off x="9408123" y="4821051"/>
            <a:ext cx="330574" cy="212912"/>
          </a:xfrm>
          <a:prstGeom prst="rightArrow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6" name="文本框 25"/>
          <p:cNvSpPr txBox="1"/>
          <p:nvPr userDrawn="1"/>
        </p:nvSpPr>
        <p:spPr>
          <a:xfrm>
            <a:off x="9660358" y="4786630"/>
            <a:ext cx="1316691" cy="247333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en-US" altLang="zh-CN" sz="1200"/>
              <a:t>SVD(奇异值分解)</a:t>
            </a:r>
            <a:endParaRPr lang="zh-CN" altLang="en-US" sz="120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756397" y="669693"/>
            <a:ext cx="11014524" cy="986137"/>
          </a:xfrm>
        </p:spPr>
        <p:txBody>
          <a:bodyPr/>
          <a:lstStyle/>
          <a:p>
            <a:r>
              <a:rPr lang="zh-CN" altLang="en-US" b="1"/>
              <a:t>运行结果分析：</a:t>
            </a:r>
            <a:r>
              <a:rPr lang="zh-CN" altLang="en-US" sz="1300" b="1"/>
              <a:t>                       </a:t>
            </a:r>
          </a:p>
          <a:p>
            <a:pPr algn="r"/>
            <a:r>
              <a:rPr lang="zh-CN" altLang="en-US" sz="1600" b="1" spc="0"/>
              <a:t>X_train, X_test, y_train, y_test = train_test_split(X, y, test_size=0.30,</a:t>
            </a:r>
            <a:r>
              <a:rPr lang="zh-CN" altLang="en-US" sz="1600" b="1" spc="0">
                <a:solidFill>
                  <a:srgbClr val="FF0000"/>
                </a:solidFill>
              </a:rPr>
              <a:t>random_state=</a:t>
            </a:r>
            <a:r>
              <a:rPr lang="en-US" altLang="zh-CN" sz="1600" b="1" spc="0">
                <a:solidFill>
                  <a:srgbClr val="FF0000"/>
                </a:solidFill>
              </a:rPr>
              <a:t>66</a:t>
            </a:r>
            <a:r>
              <a:rPr lang="zh-CN" altLang="en-US" sz="1200" spc="0"/>
              <a:t>)</a:t>
            </a:r>
          </a:p>
        </p:txBody>
      </p:sp>
      <p:sp>
        <p:nvSpPr>
          <p:cNvPr id="3" name="文本框 2"/>
          <p:cNvSpPr txBox="1"/>
          <p:nvPr userDrawn="1"/>
        </p:nvSpPr>
        <p:spPr>
          <a:xfrm>
            <a:off x="378256" y="1545372"/>
            <a:ext cx="11435580" cy="3049966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txBody>
          <a:bodyPr wrap="none" rtlCol="0">
            <a:noAutofit/>
          </a:bodyPr>
          <a:lstStyle/>
          <a:p>
            <a:pPr algn="l"/>
            <a:r>
              <a:rPr lang="en-US" altLang="zh-CN" b="1"/>
              <a:t>sklearn</a:t>
            </a:r>
            <a:r>
              <a:rPr lang="zh-CN" altLang="en-US" b="1"/>
              <a:t>：</a:t>
            </a:r>
            <a:r>
              <a:rPr lang="en-US" altLang="zh-CN">
                <a:solidFill>
                  <a:schemeClr val="tx1"/>
                </a:solidFill>
              </a:rPr>
              <a:t>0.775</a:t>
            </a:r>
            <a:r>
              <a:rPr lang="en-US" altLang="zh-CN"/>
              <a:t>(b)</a:t>
            </a:r>
            <a:r>
              <a:rPr lang="zh-CN" altLang="en-US"/>
              <a:t>+</a:t>
            </a:r>
            <a:r>
              <a:rPr lang="en-US" altLang="zh-CN"/>
              <a:t>0.747</a:t>
            </a:r>
            <a:r>
              <a:rPr lang="zh-CN" altLang="en-US"/>
              <a:t>(d)+</a:t>
            </a:r>
            <a:r>
              <a:rPr lang="en-US" altLang="zh-CN">
                <a:solidFill>
                  <a:schemeClr val="tx1"/>
                </a:solidFill>
              </a:rPr>
              <a:t>0.78</a:t>
            </a:r>
            <a:r>
              <a:rPr lang="en-US" altLang="zh-CN"/>
              <a:t>(e)</a:t>
            </a:r>
            <a:r>
              <a:rPr lang="zh-CN" altLang="en-US"/>
              <a:t>=</a:t>
            </a:r>
            <a:r>
              <a:rPr lang="en-US" altLang="zh-CN" b="1">
                <a:highlight>
                  <a:srgbClr val="FFFF00"/>
                </a:highlight>
              </a:rPr>
              <a:t>0.7673</a:t>
            </a:r>
          </a:p>
          <a:p>
            <a:pPr algn="l"/>
            <a:endParaRPr lang="en-US" altLang="zh-CN"/>
          </a:p>
          <a:p>
            <a:pPr algn="l"/>
            <a:r>
              <a:rPr lang="en-US" altLang="zh-CN" b="1"/>
              <a:t>Lasso</a:t>
            </a:r>
            <a:r>
              <a:rPr lang="zh-CN" altLang="en-US" b="1"/>
              <a:t>回归</a:t>
            </a:r>
            <a:r>
              <a:rPr lang="en-US" altLang="zh-CN" b="1"/>
              <a:t>(L1</a:t>
            </a:r>
            <a:r>
              <a:rPr lang="zh-CN" altLang="en-US" b="1"/>
              <a:t>正则化</a:t>
            </a:r>
            <a:r>
              <a:rPr lang="en-US" altLang="zh-CN" b="1"/>
              <a:t>)</a:t>
            </a:r>
            <a:r>
              <a:rPr lang="zh-CN" altLang="en-US" b="1"/>
              <a:t>+梯度下降：</a:t>
            </a:r>
            <a:r>
              <a:rPr lang="en-US" altLang="zh-CN">
                <a:solidFill>
                  <a:schemeClr val="tx1"/>
                </a:solidFill>
              </a:rPr>
              <a:t>0.803</a:t>
            </a:r>
            <a:r>
              <a:rPr lang="en-US" altLang="zh-CN"/>
              <a:t>(b)</a:t>
            </a:r>
            <a:r>
              <a:rPr lang="zh-CN" altLang="en-US"/>
              <a:t>+</a:t>
            </a:r>
            <a:r>
              <a:rPr lang="en-US" altLang="zh-CN"/>
              <a:t>0.792</a:t>
            </a:r>
            <a:r>
              <a:rPr lang="zh-CN" altLang="en-US"/>
              <a:t>(d)+</a:t>
            </a:r>
            <a:r>
              <a:rPr lang="en-US" altLang="zh-CN"/>
              <a:t>0.827(e)</a:t>
            </a:r>
            <a:r>
              <a:rPr lang="zh-CN" altLang="en-US"/>
              <a:t>=</a:t>
            </a:r>
            <a:r>
              <a:rPr lang="en-US" altLang="zh-CN" b="1">
                <a:highlight>
                  <a:srgbClr val="FFFF00"/>
                </a:highlight>
              </a:rPr>
              <a:t>0.8073</a:t>
            </a:r>
          </a:p>
          <a:p>
            <a:pPr algn="l"/>
            <a:endParaRPr lang="zh-CN" altLang="en-US"/>
          </a:p>
          <a:p>
            <a:pPr algn="l"/>
            <a:r>
              <a:rPr lang="zh-CN" altLang="en-US" b="1"/>
              <a:t>岭回归</a:t>
            </a:r>
            <a:r>
              <a:rPr lang="en-US" altLang="zh-CN" b="1"/>
              <a:t>(L2</a:t>
            </a:r>
            <a:r>
              <a:rPr lang="zh-CN" altLang="en-US" b="1"/>
              <a:t>正则化</a:t>
            </a:r>
            <a:r>
              <a:rPr lang="en-US" altLang="zh-CN" b="1"/>
              <a:t>)</a:t>
            </a:r>
            <a:r>
              <a:rPr lang="zh-CN" altLang="en-US" b="1"/>
              <a:t>+梯度</a:t>
            </a:r>
            <a:r>
              <a:rPr lang="en-US" altLang="zh-CN" b="1"/>
              <a:t>/</a:t>
            </a:r>
            <a:r>
              <a:rPr lang="zh-CN" altLang="en-US" b="1"/>
              <a:t>随机梯度</a:t>
            </a:r>
            <a:r>
              <a:rPr lang="en-US" altLang="zh-CN" b="1"/>
              <a:t>/</a:t>
            </a:r>
            <a:r>
              <a:rPr lang="zh-CN" altLang="en-US" b="1">
                <a:solidFill>
                  <a:srgbClr val="C00000"/>
                </a:solidFill>
              </a:rPr>
              <a:t>批量梯度下降法</a:t>
            </a:r>
            <a:r>
              <a:rPr lang="zh-CN" altLang="en-US" b="1"/>
              <a:t>：</a:t>
            </a:r>
            <a:r>
              <a:rPr lang="en-US" altLang="zh-CN">
                <a:solidFill>
                  <a:schemeClr val="tx1"/>
                </a:solidFill>
              </a:rPr>
              <a:t>0.522</a:t>
            </a:r>
            <a:r>
              <a:rPr lang="en-US" altLang="zh-CN"/>
              <a:t>(b)</a:t>
            </a:r>
            <a:r>
              <a:rPr lang="zh-CN" altLang="en-US"/>
              <a:t>+</a:t>
            </a:r>
            <a:r>
              <a:rPr lang="en-US" altLang="zh-CN">
                <a:solidFill>
                  <a:schemeClr val="tx1"/>
                </a:solidFill>
              </a:rPr>
              <a:t>0.520</a:t>
            </a:r>
            <a:r>
              <a:rPr lang="zh-CN" altLang="en-US"/>
              <a:t>(d)+</a:t>
            </a:r>
            <a:r>
              <a:rPr lang="en-US" altLang="zh-CN"/>
              <a:t>0.518(e)</a:t>
            </a:r>
            <a:r>
              <a:rPr lang="zh-CN" altLang="en-US"/>
              <a:t>=</a:t>
            </a:r>
            <a:r>
              <a:rPr lang="en-US" altLang="zh-CN" b="1">
                <a:highlight>
                  <a:srgbClr val="FFFF00"/>
                </a:highlight>
              </a:rPr>
              <a:t>0.5200</a:t>
            </a:r>
            <a:endParaRPr lang="zh-CN" altLang="en-US" b="1">
              <a:highlight>
                <a:srgbClr val="FFFF00"/>
              </a:highlight>
            </a:endParaRPr>
          </a:p>
          <a:p>
            <a:pPr algn="l"/>
            <a:endParaRPr lang="zh-CN" altLang="en-US"/>
          </a:p>
          <a:p>
            <a:pPr algn="l"/>
            <a:r>
              <a:rPr lang="zh-CN" altLang="en-US" b="1"/>
              <a:t>岭回归(L2正则化)+奇异值分解法：</a:t>
            </a:r>
            <a:r>
              <a:rPr lang="en-US" altLang="zh-CN">
                <a:solidFill>
                  <a:schemeClr val="tx1"/>
                </a:solidFill>
              </a:rPr>
              <a:t>0.725</a:t>
            </a:r>
            <a:r>
              <a:rPr lang="en-US" altLang="zh-CN"/>
              <a:t>(b)</a:t>
            </a:r>
            <a:r>
              <a:rPr lang="zh-CN" altLang="en-US"/>
              <a:t>+</a:t>
            </a:r>
            <a:r>
              <a:rPr lang="en-US" altLang="zh-CN"/>
              <a:t>0.75</a:t>
            </a:r>
            <a:r>
              <a:rPr lang="zh-CN" altLang="en-US"/>
              <a:t>(d)+</a:t>
            </a:r>
            <a:r>
              <a:rPr lang="en-US" altLang="zh-CN">
                <a:solidFill>
                  <a:schemeClr val="tx1"/>
                </a:solidFill>
              </a:rPr>
              <a:t>0.828</a:t>
            </a:r>
            <a:r>
              <a:rPr lang="en-US" altLang="zh-CN"/>
              <a:t>(e)</a:t>
            </a:r>
            <a:r>
              <a:rPr lang="zh-CN" altLang="en-US"/>
              <a:t>=</a:t>
            </a:r>
            <a:r>
              <a:rPr lang="en-US" altLang="zh-CN" b="1">
                <a:highlight>
                  <a:srgbClr val="FFFF00"/>
                </a:highlight>
              </a:rPr>
              <a:t>0.7677</a:t>
            </a:r>
            <a:endParaRPr lang="zh-CN" altLang="en-US" b="1">
              <a:highlight>
                <a:srgbClr val="FFFF00"/>
              </a:highlight>
            </a:endParaRPr>
          </a:p>
          <a:p>
            <a:pPr algn="l"/>
            <a:endParaRPr lang="zh-CN" altLang="en-US"/>
          </a:p>
          <a:p>
            <a:pPr algn="l"/>
            <a:r>
              <a:rPr lang="zh-CN" altLang="en-US" b="1"/>
              <a:t>岭回归(L2正则化)+闭式解求法：</a:t>
            </a:r>
            <a:r>
              <a:rPr lang="en-US" altLang="zh-CN">
                <a:solidFill>
                  <a:schemeClr val="tx1"/>
                </a:solidFill>
              </a:rPr>
              <a:t>0.683</a:t>
            </a:r>
            <a:r>
              <a:rPr lang="en-US" altLang="zh-CN"/>
              <a:t>(b)</a:t>
            </a:r>
            <a:r>
              <a:rPr lang="zh-CN" altLang="en-US"/>
              <a:t>+</a:t>
            </a:r>
            <a:r>
              <a:rPr lang="en-US" altLang="zh-CN"/>
              <a:t>0.63</a:t>
            </a:r>
            <a:r>
              <a:rPr lang="zh-CN" altLang="en-US"/>
              <a:t>(</a:t>
            </a:r>
            <a:r>
              <a:rPr lang="en-US" altLang="zh-CN"/>
              <a:t>d</a:t>
            </a:r>
            <a:r>
              <a:rPr lang="zh-CN" altLang="en-US"/>
              <a:t>)+</a:t>
            </a:r>
            <a:r>
              <a:rPr lang="en-US" altLang="zh-CN">
                <a:solidFill>
                  <a:schemeClr val="tx1"/>
                </a:solidFill>
              </a:rPr>
              <a:t>0.688</a:t>
            </a:r>
            <a:r>
              <a:rPr lang="en-US" altLang="zh-CN"/>
              <a:t>(e)</a:t>
            </a:r>
            <a:r>
              <a:rPr lang="zh-CN" altLang="en-US"/>
              <a:t>=</a:t>
            </a:r>
            <a:r>
              <a:rPr lang="en-US" altLang="zh-CN" b="1">
                <a:highlight>
                  <a:srgbClr val="FFFF00"/>
                </a:highlight>
              </a:rPr>
              <a:t>0.6670</a:t>
            </a:r>
          </a:p>
          <a:p>
            <a:pPr algn="l"/>
            <a:endParaRPr lang="zh-CN" altLang="en-US" b="1">
              <a:highlight>
                <a:srgbClr val="FFFF00"/>
              </a:highlight>
            </a:endParaRPr>
          </a:p>
          <a:p>
            <a:pPr algn="r"/>
            <a:r>
              <a:rPr lang="zh-CN" altLang="en-US" sz="1400"/>
              <a:t>其中：</a:t>
            </a:r>
            <a:r>
              <a:rPr lang="en-US" altLang="zh-CN" sz="1400"/>
              <a:t>b</a:t>
            </a:r>
            <a:r>
              <a:rPr lang="zh-CN" altLang="en-US" sz="1400"/>
              <a:t>-</a:t>
            </a:r>
            <a:r>
              <a:rPr lang="en-US" altLang="zh-CN" sz="1400"/>
              <a:t>&gt;books.svmlight</a:t>
            </a:r>
            <a:r>
              <a:rPr lang="zh-CN" altLang="en-US" sz="1400"/>
              <a:t>；</a:t>
            </a:r>
            <a:r>
              <a:rPr lang="en-US" altLang="zh-CN" sz="1400"/>
              <a:t>d</a:t>
            </a:r>
            <a:r>
              <a:rPr lang="zh-CN" altLang="en-US" sz="1400"/>
              <a:t>-</a:t>
            </a:r>
            <a:r>
              <a:rPr lang="en-US" altLang="zh-CN" sz="1400"/>
              <a:t>&gt;dvd.svmlight</a:t>
            </a:r>
            <a:r>
              <a:rPr lang="zh-CN" altLang="en-US" sz="1400"/>
              <a:t>；</a:t>
            </a:r>
            <a:r>
              <a:rPr lang="en-US" altLang="zh-CN" sz="1400"/>
              <a:t>e</a:t>
            </a:r>
            <a:r>
              <a:rPr lang="zh-CN" altLang="en-US" sz="1400"/>
              <a:t>-</a:t>
            </a:r>
            <a:r>
              <a:rPr lang="en-US" altLang="zh-CN" sz="1400"/>
              <a:t>&gt;electronics.svmlight</a:t>
            </a:r>
            <a:endParaRPr lang="zh-CN" altLang="en-US" sz="1400"/>
          </a:p>
          <a:p>
            <a:endParaRPr lang="zh-CN" altLang="en-US" sz="140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996237" y="4745497"/>
            <a:ext cx="10508474" cy="368300"/>
          </a:xfrm>
          <a:prstGeom prst="rect">
            <a:avLst/>
          </a:prstGeom>
          <a:ln w="25400" cmpd="sng">
            <a:solidFill>
              <a:srgbClr val="F4B183">
                <a:alpha val="100000"/>
              </a:srgbClr>
            </a:solidFill>
            <a:prstDash val="solid"/>
            <a:miter lim="800000"/>
          </a:ln>
        </p:spPr>
        <p:txBody>
          <a:bodyPr wrap="none" rtlCol="0">
            <a:noAutofit/>
          </a:bodyPr>
          <a:lstStyle/>
          <a:p>
            <a:pPr algn="l"/>
            <a:r>
              <a:rPr lang="en-US" altLang="zh-CN" b="1" u="sng"/>
              <a:t>岭回归+梯度下降法</a:t>
            </a:r>
            <a:r>
              <a:rPr lang="en-US" altLang="zh-CN" b="1"/>
              <a:t>&lt;</a:t>
            </a:r>
            <a:r>
              <a:rPr lang="en-US" altLang="zh-CN" b="1" u="sng"/>
              <a:t>岭回归+闭式解求法</a:t>
            </a:r>
            <a:r>
              <a:rPr lang="en-US" altLang="zh-CN" b="1"/>
              <a:t>&lt;</a:t>
            </a:r>
            <a:r>
              <a:rPr lang="en-US" altLang="zh-CN" b="1" u="sng"/>
              <a:t>sklearn≈岭回归+奇异值分解</a:t>
            </a:r>
            <a:r>
              <a:rPr lang="zh-CN" altLang="en-US" b="1" u="sng"/>
              <a:t>闭式解</a:t>
            </a:r>
            <a:r>
              <a:rPr lang="en-US" altLang="zh-CN" b="1" u="sng"/>
              <a:t>法</a:t>
            </a:r>
            <a:r>
              <a:rPr lang="en-US" altLang="zh-CN" b="1"/>
              <a:t>＜</a:t>
            </a:r>
            <a:r>
              <a:rPr lang="en-US" altLang="zh-CN" b="1" u="sng"/>
              <a:t>Lasso回归+梯度下降</a:t>
            </a:r>
          </a:p>
        </p:txBody>
      </p:sp>
      <p:cxnSp>
        <p:nvCxnSpPr>
          <p:cNvPr id="5" name="肘形连接符 4"/>
          <p:cNvCxnSpPr>
            <a:stCxn id="3" idx="1"/>
            <a:endCxn id="4" idx="1"/>
          </p:cNvCxnSpPr>
          <p:nvPr userDrawn="1"/>
        </p:nvCxnSpPr>
        <p:spPr>
          <a:xfrm rot="10800000" flipH="1" flipV="1">
            <a:off x="378460" y="3070860"/>
            <a:ext cx="617855" cy="1858645"/>
          </a:xfrm>
          <a:prstGeom prst="bentConnector3">
            <a:avLst>
              <a:gd name="adj1" fmla="val -38541"/>
            </a:avLst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 userDrawn="1"/>
        </p:nvSpPr>
        <p:spPr>
          <a:xfrm>
            <a:off x="267396" y="4651566"/>
            <a:ext cx="488950" cy="27559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zh-CN" altLang="en-US" sz="1200" b="1"/>
              <a:t>总结</a:t>
            </a:r>
          </a:p>
        </p:txBody>
      </p:sp>
      <p:cxnSp>
        <p:nvCxnSpPr>
          <p:cNvPr id="8" name="直接箭头连接符 7"/>
          <p:cNvCxnSpPr/>
          <p:nvPr userDrawn="1"/>
        </p:nvCxnSpPr>
        <p:spPr>
          <a:xfrm>
            <a:off x="2096766" y="5055797"/>
            <a:ext cx="1" cy="505610"/>
          </a:xfrm>
          <a:prstGeom prst="straightConnector1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 userDrawn="1"/>
        </p:nvSpPr>
        <p:spPr>
          <a:xfrm>
            <a:off x="996237" y="5561402"/>
            <a:ext cx="2201147" cy="491490"/>
          </a:xfrm>
          <a:prstGeom prst="rect">
            <a:avLst/>
          </a:prstGeom>
          <a:ln w="19050" cmpd="sng">
            <a:solidFill>
              <a:srgbClr val="9DC3E6">
                <a:alpha val="100000"/>
              </a:srgbClr>
            </a:solidFill>
            <a:prstDash val="solid"/>
            <a:miter lim="800000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1300" b="1"/>
              <a:t>出现</a:t>
            </a:r>
            <a:r>
              <a:rPr lang="zh-CN" altLang="en-US" sz="1300" b="1">
                <a:solidFill>
                  <a:srgbClr val="C00000"/>
                </a:solidFill>
              </a:rPr>
              <a:t>梯度爆炸</a:t>
            </a:r>
            <a:r>
              <a:rPr lang="zh-CN" altLang="en-US" sz="1300" b="1"/>
              <a:t>问题</a:t>
            </a:r>
            <a:r>
              <a:rPr lang="en-US" altLang="zh-CN" sz="1300" b="1"/>
              <a:t>,</a:t>
            </a:r>
          </a:p>
          <a:p>
            <a:pPr algn="ctr"/>
            <a:r>
              <a:rPr lang="zh-CN" altLang="en-US" sz="1300" b="1"/>
              <a:t>多种梯度下降法均无法解决</a:t>
            </a:r>
          </a:p>
        </p:txBody>
      </p:sp>
      <p:cxnSp>
        <p:nvCxnSpPr>
          <p:cNvPr id="10" name="直接箭头连接符 9"/>
          <p:cNvCxnSpPr/>
          <p:nvPr userDrawn="1"/>
        </p:nvCxnSpPr>
        <p:spPr>
          <a:xfrm>
            <a:off x="4301138" y="5055797"/>
            <a:ext cx="1" cy="505610"/>
          </a:xfrm>
          <a:prstGeom prst="straightConnector1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 userDrawn="1"/>
        </p:nvSpPr>
        <p:spPr>
          <a:xfrm>
            <a:off x="3712470" y="5561348"/>
            <a:ext cx="1177290" cy="491490"/>
          </a:xfrm>
          <a:prstGeom prst="rect">
            <a:avLst/>
          </a:prstGeom>
          <a:ln w="19050" cmpd="sng">
            <a:solidFill>
              <a:srgbClr val="9DC3E6">
                <a:alpha val="100000"/>
              </a:srgbClr>
            </a:solidFill>
            <a:prstDash val="solid"/>
            <a:miter lim="800000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300" b="1"/>
              <a:t>内存消耗大</a:t>
            </a:r>
          </a:p>
          <a:p>
            <a:pPr algn="ctr"/>
            <a:r>
              <a:rPr lang="zh-CN" altLang="en-US" sz="1300" b="1"/>
              <a:t>计算复杂度高</a:t>
            </a:r>
          </a:p>
        </p:txBody>
      </p:sp>
      <p:cxnSp>
        <p:nvCxnSpPr>
          <p:cNvPr id="12" name="直接箭头连接符 11"/>
          <p:cNvCxnSpPr/>
          <p:nvPr userDrawn="1"/>
        </p:nvCxnSpPr>
        <p:spPr>
          <a:xfrm>
            <a:off x="7288421" y="5055797"/>
            <a:ext cx="1" cy="505610"/>
          </a:xfrm>
          <a:prstGeom prst="straightConnector1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5998685" y="5561348"/>
            <a:ext cx="2579425" cy="636477"/>
          </a:xfrm>
          <a:prstGeom prst="rect">
            <a:avLst/>
          </a:prstGeom>
          <a:ln w="19050" cmpd="sng">
            <a:solidFill>
              <a:srgbClr val="9DC3E6">
                <a:alpha val="100000"/>
              </a:srgbClr>
            </a:solidFill>
            <a:prstDash val="solid"/>
            <a:miter lim="800000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1300" b="1"/>
              <a:t>保留最重要的奇异值和对应的奇异向量来实现数据的降维和压缩，从而提高了模型的泛化能力。</a:t>
            </a:r>
          </a:p>
        </p:txBody>
      </p:sp>
      <p:cxnSp>
        <p:nvCxnSpPr>
          <p:cNvPr id="14" name="直接箭头连接符 13"/>
          <p:cNvCxnSpPr/>
          <p:nvPr userDrawn="1"/>
        </p:nvCxnSpPr>
        <p:spPr>
          <a:xfrm>
            <a:off x="10406531" y="5055797"/>
            <a:ext cx="1" cy="505610"/>
          </a:xfrm>
          <a:prstGeom prst="straightConnector1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 userDrawn="1"/>
        </p:nvSpPr>
        <p:spPr>
          <a:xfrm>
            <a:off x="9560242" y="5561348"/>
            <a:ext cx="1692441" cy="879392"/>
          </a:xfrm>
          <a:prstGeom prst="rect">
            <a:avLst/>
          </a:prstGeom>
          <a:ln w="19050" cmpd="sng">
            <a:solidFill>
              <a:srgbClr val="9DC3E6">
                <a:alpha val="100000"/>
              </a:srgbClr>
            </a:solidFill>
            <a:prstDash val="solid"/>
            <a:miter lim="800000"/>
          </a:ln>
        </p:spPr>
        <p:txBody>
          <a:bodyPr wrap="square" rtlCol="0">
            <a:noAutofit/>
          </a:bodyPr>
          <a:lstStyle/>
          <a:p>
            <a:pPr algn="l"/>
            <a:r>
              <a:rPr lang="zh-CN" altLang="en-US" sz="1300" b="1"/>
              <a:t>能实现特征选择，即在模型训练过程中自动筛选出对目标变量最具预测能力的特征。</a:t>
            </a:r>
          </a:p>
        </p:txBody>
      </p:sp>
      <p:cxnSp>
        <p:nvCxnSpPr>
          <p:cNvPr id="17" name="肘形连接符 16"/>
          <p:cNvCxnSpPr>
            <a:stCxn id="9" idx="2"/>
            <a:endCxn id="15" idx="2"/>
          </p:cNvCxnSpPr>
          <p:nvPr userDrawn="1"/>
        </p:nvCxnSpPr>
        <p:spPr>
          <a:xfrm rot="5400000" flipV="1">
            <a:off x="6057583" y="2092008"/>
            <a:ext cx="387985" cy="8309610"/>
          </a:xfrm>
          <a:prstGeom prst="bentConnector3">
            <a:avLst>
              <a:gd name="adj1" fmla="val 161293"/>
            </a:avLst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 userDrawn="1"/>
        </p:nvSpPr>
        <p:spPr>
          <a:xfrm>
            <a:off x="2849383" y="6440686"/>
            <a:ext cx="6710859" cy="249238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zh-CN" altLang="en-US" sz="1200" b="1"/>
              <a:t>在特征数量较多、非高度共线性、或者希望获得稀疏解的情况下，</a:t>
            </a:r>
            <a:r>
              <a:rPr lang="en-US" altLang="zh-CN" sz="1200" b="1"/>
              <a:t>Lasso</a:t>
            </a:r>
            <a:r>
              <a:rPr lang="zh-CN" altLang="en-US" sz="1200" b="1"/>
              <a:t>回归+梯度下降相对来说会更好</a:t>
            </a:r>
          </a:p>
        </p:txBody>
      </p:sp>
      <p:sp>
        <p:nvSpPr>
          <p:cNvPr id="7" name="圆角矩形 6"/>
          <p:cNvSpPr/>
          <p:nvPr userDrawn="1"/>
        </p:nvSpPr>
        <p:spPr>
          <a:xfrm>
            <a:off x="452538" y="2095979"/>
            <a:ext cx="7062482" cy="409677"/>
          </a:xfrm>
          <a:prstGeom prst="roundRect">
            <a:avLst/>
          </a:prstGeom>
          <a:noFill/>
          <a:ln w="19050" cap="flat" cmpd="sng" algn="ctr">
            <a:solidFill>
              <a:srgbClr val="C5E0B4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圆角矩形 15"/>
          <p:cNvSpPr/>
          <p:nvPr userDrawn="1"/>
        </p:nvSpPr>
        <p:spPr>
          <a:xfrm>
            <a:off x="452521" y="3172660"/>
            <a:ext cx="7062450" cy="352221"/>
          </a:xfrm>
          <a:prstGeom prst="roundRect">
            <a:avLst/>
          </a:prstGeom>
          <a:noFill/>
          <a:ln w="19050" cap="flat" cmpd="sng" algn="ctr">
            <a:solidFill>
              <a:srgbClr val="C5E0B4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95647" y="676854"/>
            <a:ext cx="7666522" cy="330898"/>
          </a:xfrm>
        </p:spPr>
        <p:txBody>
          <a:bodyPr wrap="square">
            <a:noAutofit/>
          </a:bodyPr>
          <a:lstStyle/>
          <a:p>
            <a:r>
              <a:rPr lang="zh-CN" altLang="en-US" b="1" dirty="0"/>
              <a:t>Lasso回归(L1正则化)+梯度下降—过程分析：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95682" y="1185801"/>
            <a:ext cx="8527730" cy="9462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spc="300" dirty="0">
                <a:solidFill>
                  <a:srgbClr val="000000"/>
                </a:solidFill>
                <a:latin typeface="+mn-ea"/>
              </a:rPr>
              <a:t>由于加入了</a:t>
            </a:r>
            <a:r>
              <a:rPr lang="en-US" altLang="zh-CN" sz="1600" spc="300" dirty="0">
                <a:solidFill>
                  <a:srgbClr val="C00000"/>
                </a:solidFill>
                <a:latin typeface="+mn-ea"/>
              </a:rPr>
              <a:t>L1</a:t>
            </a:r>
            <a:r>
              <a:rPr lang="zh-CN" altLang="en-US" sz="1600" spc="300" dirty="0">
                <a:solidFill>
                  <a:srgbClr val="C00000"/>
                </a:solidFill>
                <a:latin typeface="+mn-ea"/>
              </a:rPr>
              <a:t>正则化项</a:t>
            </a:r>
            <a:r>
              <a:rPr lang="zh-CN" altLang="en-US" sz="1600" spc="300" dirty="0">
                <a:solidFill>
                  <a:srgbClr val="000000"/>
                </a:solidFill>
                <a:latin typeface="+mn-ea"/>
              </a:rPr>
              <a:t>，这使得</a:t>
            </a:r>
            <a:r>
              <a:rPr lang="zh-CN" altLang="en-US" sz="1600" spc="300" dirty="0">
                <a:solidFill>
                  <a:srgbClr val="C00000"/>
                </a:solidFill>
                <a:latin typeface="+mn-ea"/>
              </a:rPr>
              <a:t>损失函数及代价函数变为了非凸函数</a:t>
            </a:r>
            <a:r>
              <a:rPr lang="zh-CN" altLang="en-US" sz="1600" spc="300" dirty="0">
                <a:solidFill>
                  <a:srgbClr val="000000"/>
                </a:solidFill>
                <a:latin typeface="+mn-ea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sz="1600" spc="300" dirty="0">
                <a:solidFill>
                  <a:srgbClr val="000000"/>
                </a:solidFill>
                <a:latin typeface="+mn-ea"/>
              </a:rPr>
              <a:t>即：无法通过求</a:t>
            </a:r>
            <a:r>
              <a:rPr lang="en-US" altLang="zh-CN" sz="1600" spc="300" dirty="0">
                <a:solidFill>
                  <a:srgbClr val="000000"/>
                </a:solidFill>
                <a:latin typeface="+mn-ea"/>
              </a:rPr>
              <a:t>"</a:t>
            </a:r>
            <a:r>
              <a:rPr lang="zh-CN" altLang="en-US" sz="1600" spc="300" dirty="0">
                <a:solidFill>
                  <a:srgbClr val="000000"/>
                </a:solidFill>
                <a:latin typeface="+mn-ea"/>
              </a:rPr>
              <a:t>一阶导</a:t>
            </a:r>
            <a:r>
              <a:rPr lang="en-US" altLang="zh-CN" sz="1600" spc="300" dirty="0">
                <a:solidFill>
                  <a:srgbClr val="000000"/>
                </a:solidFill>
                <a:latin typeface="+mn-ea"/>
              </a:rPr>
              <a:t>,</a:t>
            </a:r>
            <a:r>
              <a:rPr lang="zh-CN" altLang="en-US" sz="1600" spc="300" dirty="0">
                <a:solidFill>
                  <a:srgbClr val="000000"/>
                </a:solidFill>
                <a:latin typeface="+mn-ea"/>
              </a:rPr>
              <a:t>令导数为零</a:t>
            </a:r>
            <a:r>
              <a:rPr lang="en-US" altLang="zh-CN" sz="1600" spc="300" dirty="0">
                <a:solidFill>
                  <a:srgbClr val="000000"/>
                </a:solidFill>
                <a:latin typeface="+mn-ea"/>
              </a:rPr>
              <a:t>"</a:t>
            </a:r>
            <a:r>
              <a:rPr lang="zh-CN" altLang="en-US" sz="1600" spc="300" dirty="0">
                <a:solidFill>
                  <a:srgbClr val="000000"/>
                </a:solidFill>
                <a:latin typeface="+mn-ea"/>
              </a:rPr>
              <a:t>方法求解参数</a:t>
            </a:r>
            <a:r>
              <a:rPr lang="en-US" altLang="zh-CN" sz="1600" spc="300" dirty="0">
                <a:solidFill>
                  <a:srgbClr val="000000"/>
                </a:solidFill>
                <a:latin typeface="+mn-ea"/>
              </a:rPr>
              <a:t>(</a:t>
            </a:r>
            <a:r>
              <a:rPr lang="zh-CN" altLang="en-US" sz="1600" spc="300" dirty="0">
                <a:solidFill>
                  <a:srgbClr val="000000"/>
                </a:solidFill>
                <a:latin typeface="+mn-ea"/>
              </a:rPr>
              <a:t>权重</a:t>
            </a:r>
            <a:r>
              <a:rPr lang="en-US" altLang="zh-CN" sz="1600" spc="300" dirty="0">
                <a:solidFill>
                  <a:srgbClr val="000000"/>
                </a:solidFill>
                <a:latin typeface="+mn-ea"/>
              </a:rPr>
              <a:t>)w</a:t>
            </a:r>
            <a:r>
              <a:rPr lang="zh-CN" altLang="en-US" sz="1600" spc="300" dirty="0">
                <a:solidFill>
                  <a:srgbClr val="000000"/>
                </a:solidFill>
                <a:latin typeface="+mn-ea"/>
              </a:rPr>
              <a:t>，故</a:t>
            </a:r>
            <a:r>
              <a:rPr lang="zh-CN" altLang="en-US" sz="1600" spc="300" dirty="0">
                <a:solidFill>
                  <a:srgbClr val="C00000"/>
                </a:solidFill>
                <a:latin typeface="+mn-ea"/>
              </a:rPr>
              <a:t>不存在闭式解</a:t>
            </a:r>
            <a:r>
              <a:rPr lang="zh-CN" altLang="en-US" sz="1600" spc="300" dirty="0">
                <a:solidFill>
                  <a:srgbClr val="000000"/>
                </a:solidFill>
                <a:latin typeface="+mn-ea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sz="1600" spc="30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那么如何求解参数</a:t>
            </a:r>
            <a:r>
              <a:rPr lang="en-US" altLang="zh-CN" sz="1600" spc="30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w</a:t>
            </a:r>
            <a:r>
              <a:rPr lang="zh-CN" altLang="en-US" sz="1600" spc="30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呢？</a:t>
            </a:r>
            <a:r>
              <a:rPr lang="zh-CN" altLang="en-US" sz="1600" spc="300" dirty="0">
                <a:solidFill>
                  <a:srgbClr val="000000"/>
                </a:solidFill>
                <a:latin typeface="+mn-ea"/>
              </a:rPr>
              <a:t>这里我们可以选择</a:t>
            </a:r>
            <a:r>
              <a:rPr lang="zh-CN" altLang="en-US" sz="1600" spc="30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采用梯度下降优化算法</a:t>
            </a:r>
            <a:r>
              <a:rPr lang="zh-CN" altLang="en-US" sz="1600" spc="300" dirty="0">
                <a:solidFill>
                  <a:srgbClr val="000000"/>
                </a:solidFill>
                <a:latin typeface="+mn-ea"/>
              </a:rPr>
              <a:t>求解</a:t>
            </a:r>
            <a:r>
              <a:rPr lang="en-US" altLang="zh-CN" sz="1600" spc="300" dirty="0">
                <a:solidFill>
                  <a:srgbClr val="000000"/>
                </a:solidFill>
                <a:latin typeface="+mn-ea"/>
              </a:rPr>
              <a:t>w</a:t>
            </a:r>
            <a:r>
              <a:rPr lang="zh-CN" altLang="en-US" sz="1600" spc="300" dirty="0">
                <a:solidFill>
                  <a:srgbClr val="000000"/>
                </a:solidFill>
                <a:latin typeface="+mn-ea"/>
              </a:rPr>
              <a:t>！</a:t>
            </a:r>
            <a:endParaRPr lang="en-US" altLang="zh-CN" sz="1600" spc="3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" name="图片 3" descr="upload_post_object_v2_23702234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9" y="2191597"/>
            <a:ext cx="5357812" cy="3916371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10" name="图片 9" descr="upload_post_object_v2_37320052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236" y="2191597"/>
            <a:ext cx="5602517" cy="3916323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11" name="图片 10" descr="upload_post_object_v2_23702234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2191597"/>
            <a:ext cx="5357812" cy="3916371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3" name="图片 2" descr="upload_post_object_v2_14139604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153" y="2191597"/>
            <a:ext cx="6565347" cy="3916362"/>
          </a:xfrm>
          <a:prstGeom prst="rect">
            <a:avLst/>
          </a:prstGeom>
          <a:ln w="1905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Moderate&quot;,&quot;Name&quot;:&quot;适中&quot;,&quot;Kind&quot;:&quot;System&quot;,&quot;OldGuidesSetting&quot;:{&quot;HeaderHeight&quot;:13.0,&quot;FooterHeight&quot;:6.0,&quot;SideMargin&quot;:4.0,&quot;TopMargin&quot;:0.0,&quot;BottomMargin&quot;:0.0,&quot;IntervalMargin&quot;:1.5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6627;#406627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8332;#405340;#405095;#405340;#405366;#407023;#406976;#406992;#406979;#40698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8332;#405340;#405095;#405340;#405366;#407023;#406976;#406992;#406979;#40698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8332;#405340;#405095;#405340;#405366;#407023;#406976;#406992;#406979;#406980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8332;#405340;#405095;#405340;#405366;#407023;#406976;#406992;#406979;#406980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6675;#406681;#406693;#406692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8332;#405340;#405095;#405340;#405366;#407023;#406976;#406992;#406979;#406980;#406938;#406785;#406806;#406802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8332;#405340;#405095;#405340;#405366;#407023;#406976;#406992;#406979;#406980;#406938;#406785;#406806;#406802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6675;#406681;#406693;#406692;"/>
</p:tagLst>
</file>

<file path=ppt/theme/theme1.xml><?xml version="1.0" encoding="utf-8"?>
<a:theme xmlns:a="http://schemas.openxmlformats.org/drawingml/2006/main" name="Office 主题​​">
  <a:themeElements>
    <a:clrScheme name="绿色旅游">
      <a:dk1>
        <a:srgbClr val="010101"/>
      </a:dk1>
      <a:lt1>
        <a:srgbClr val="FFFFFF"/>
      </a:lt1>
      <a:dk2>
        <a:srgbClr val="44546A"/>
      </a:dk2>
      <a:lt2>
        <a:srgbClr val="E7E6E6"/>
      </a:lt2>
      <a:accent1>
        <a:srgbClr val="7BDF9B"/>
      </a:accent1>
      <a:accent2>
        <a:srgbClr val="25AE9E"/>
      </a:accent2>
      <a:accent3>
        <a:srgbClr val="2BC3E3"/>
      </a:accent3>
      <a:accent4>
        <a:srgbClr val="2290FC"/>
      </a:accent4>
      <a:accent5>
        <a:srgbClr val="FC9783"/>
      </a:accent5>
      <a:accent6>
        <a:srgbClr val="FB7598"/>
      </a:accent6>
      <a:hlink>
        <a:srgbClr val="0563C1"/>
      </a:hlink>
      <a:folHlink>
        <a:srgbClr val="954F72"/>
      </a:folHlink>
    </a:clrScheme>
    <a:fontScheme name="绿色旅游">
      <a:majorFont>
        <a:latin typeface="Segoe UI Semibold"/>
        <a:ea typeface="微软雅黑"/>
        <a:cs typeface=""/>
      </a:majorFont>
      <a:minorFont>
        <a:latin typeface="Segoe UI Symbo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E657119C-6982-421D-8BA7-E74DEB70A7D9-1">
      <extobjdata type="E657119C-6982-421D-8BA7-E74DEB70A7D9" data="ewoJIkNhdGVnb3J5IiA6ICJtaW5kX2ZyZWUiLAoJIkRlZmluaXRpb24iIDogIkpUZENKVEl5YkdWbWRFTm9hV3hrY21WdUpUSXlKVE5CSlRWQ0pUVkVKVEpESlRJeWJtOTBaU1V5TWlVelFTVXlNaVV5TWlVeVF5VXlNbU5vYVd4a2NtVnVKVEl5SlROQkpUVkNKVGRDSlRJeWNHRnlaVzUwSlRJeUpUTkJKVEl5Y205dmRDVXlNaVV5UXlVeU1tTm9hV3hrY21WdUpUSXlKVE5CSlRWQ0pUZENKVEl5Y0dGeVpXNTBKVEl5SlROQkpUSXlaVFV5TUdNd01XWTVZVGN4SlRJeUpUSkRKVEl5WTJocGJHUnlaVzRsTWpJbE0wRWxOVUlsTlVRbE1rTWxNakpwWkNVeU1pVXpRU1V5TW1WbE5UQXpaV1V3T0RBM01pVXlNaVV5UXlVeU1uUnBkR3hsSlRJeUpUTkJKVEl5SlVVMUpVRkdKVUk1SlVVMUpVSkJKVGswSlVVMUpUZzFKVUZESlVVMUpVSkRKVGhHSlVWR0pVSkRKVGxCSlRJeUpUSkRKVEl5YVcxaFoyVWxNaklsTTBFbE4wSWxNakozSlRJeUpUTkJPVE1sTWtNbE1qSm9KVEl5SlROQk16QWxNa01sTWpKa2FYSmxZM1JwYjI0bE1qSWxNMEVsTWpKeWFXZG9kQ1V5TWlVeVF5VXlNblZ5YkNVeU1pVXpRU1V5TW1oMGRIQnpKVE5CSlRKR0pUSkdZMlJ1TG5CeWIyTmxjM052Ymk1amIyMGxNa1kyTmpRd00yUTVObVUwWWpBM1pqZzFZakF4WVRRek5qQWxNMFpsSlRORU1UY3hOVFE0T1Rjd01pVXlOblJ2YTJWdUpUTkVkSEpvU1RCQ1dUaFJabFp5U1VkdU9XNUZUbTl3TmtwQll6WnNOVzVhZFhob2FsRTJNbFZtVFNVelFXMVhSMHMzUzJKRVJWWlFibFZKVlVjeGVFZHFkbFI2UjNkWFFTVXpSQ1V5TWlVM1JDVXlReVV5TW1OMWMzUnZiVmRwWkhSb0pUSXlKVE5CT1RNbE1rTWxNakp6ZEhsc1pTVXlNaVV6UVNVM1FpVXlNbVp2Ym5RdGQyVnBaMmgwSlRJeUpUTkJKVEl5WW05c1pDVXlNaVV5UXlVeU1tWnZiblF0YzJsNlpTVXlNaVV6UVNVeU1qRTRjSGdsTWpJbE4wUWxOMFFsTWtNbE4wSWxNakp3WVhKbGJuUWxNaklsTTBFbE1qSmxOVEl3WXpBeFpqbGhOekVsTWpJbE1rTWxNakpqYUdsc1pISmxiaVV5TWlVelFTVTFRaVUxUkNVeVF5VXlNbWxrSlRJeUpUTkJKVEl5WldNMllUTTFNMll3Tmpaa0pUSXlKVEpESlRJeWRHbDBiR1VsTWpJbE0wRWxNaklsUlRVbE9EY2xRa0VsUlRjbE9FVWxRakFsUlRJbE9EQWxPVU5UYVc1bmRXeGhjaVV5Tm01aWMzQWxNMEp0WVhSeWFYZ2xNakJGY25KdmNpVkZNaVU0TUNVNVJDVXlReVZGTlNVNFJDVkNNeVZGUmlWQ1F5VTVRU1V6UTJKeUpUTkZKVVUxSlVJd0pUbEVKVVU0SlVGR0pUazFKVVUySlVJeEpUZ3lKVVU1SlRnd0pUZzJKVVUzSlRsQkpUZzBKVVUzSlRsR0pVRTVKVVU1SlRrNEpVSTFKVVUySlRrNEpVRkdKVVUxSlVFMUpUZzNKVVUxSlVKREpUZ3lKVVUzSlRsQkpUZzBKVVZHSlVKREpUaERKVVUxSlRoRUpVSXpKVVUxSlVGRkpUZ3pKVVUzSlRsQkpUZzBKVVU0SlVFeEpUaERKVVUySlRnNEpUazJKVVUxSlRnNEpUazNKVVUwSlVJNUpUaENKVVU1SlRrM0pVSTBKVVUxSlVGRUpUazRKVVUxSlRsREpVRTRKVVUzSlVKQkpVSkdKVVUySlRnd0pVRTNKVVUzSlRsQ0pVSTRKVVUxSlRnMUpVSXpKVVUySlRnd0pVRTNKVVZHSlVKREpUaERKVVUxSlVGR0pVSkRKVVU0SlRnM0pVSTBKVVUxSlVGRkpUZ3pKVVUzSlRsQkpUZzBKVVU0SlVFeEpUaERKVVUxSlRnNEpUazNKVVUxSlVKREpUaEdKVVUwSlVJNEpVSkJKVVU1SlRsQ0pVSTJKVVZHSlVKREpUaERKVVUwSlVKQ0pUaEZKVVU0SlRnd0pUaERKVVUySlRrM0pVRXdKVVUySlVJekpUazFKVVUySlVJeEpUZ3lKVVU1SlRnd0pUZzJKVE5EWW5JbE0wVWxNaklsTWtNbE1qSnpkSGxzWlNVeU1pVXpRU1UzUWlVeU1tWnZiblF0ZDJWcFoyaDBKVEl5SlROQkpUSXlZbTlzWkNVeU1pVXlReVV5TW1admJuUXRjMmw2WlNVeU1pVXpRU1V5TWpFM2NIZ2xNaklsTjBRbE4wUWxOVVFsTWtNbE1qSnBaQ1V5TWlVelFTVXlNbVUxTWpCak1ERm1PV0UzTVNVeU1pVXlReVV5TW5ScGRHeGxKVEl5SlROQkpUSXlhVzUyWlhKelpWOVlYM1J5WVc1emNHOXpaVjlZSlRJMmJtSnpjQ1V6UWlVelJDVXlObTVpYzNBbE0wSnVjQzVzYVc1aGJHY3VhVzUyS0ZoZmRISmhibk53YjNObFgxZ3BKVEl5SlRKREpUSXljM1I1YkdVbE1qSWxNMEVsTjBJbE1qSm1iMjUwTFhkbGFXZG9kQ1V5TWlVelFTVXlNbUp2YkdRbE1qSWxOMFFsTjBRbE1rTWxOMElsTWpKcFpDVXlNaVV6UVNVeU1tTXpZekV3WkRFM09XWmtNemsxWm1VbE1qSWxNa01sTWpKd1lYSmxiblFsTWpJbE0wRWxNakp5YjI5MEpUSXlKVEpESlRJeVkyaHBiR1J5Wlc0bE1qSWxNMEVsTlVJbE4wSWxNakpwWkNVeU1pVXpRU1V5TWpCalptSTNZemszTkRaaVpXWXhNRFFsTWpJbE1rTWxNakp3WVhKbGJuUWxNaklsTTBFbE1qSmpNMk14TUdReE56bG1aRE01TldabEpUSXlKVEpESlRJeVkyaHBiR1J5Wlc0bE1qSWxNMEVsTlVJbE4wSWxNakpwWkNVeU1pVXpRU1V5TWpZNFpUTTRPR0l6TlRkbU4yTmlPR01sTWpJbE1rTWxNakp3WVhKbGJuUWxNaklsTTBFbE1qSXdZMlppTjJNNU56UTJZbVZtTVRBMEpUSXlKVEpESlRJeVkyaHBiR1J5Wlc0bE1qSWxNMEVsTlVJbE5VUWxNa01sTWpKMGFYUnNaU1V5TWlVelFTVXlNaVZGTmlWQk15VTRNQ1ZGTmlVNVJpVkJOU1ZGTmlVNU5TVkNNQ1ZGTmlVNFJDVkJSU1ZGT1NVNVFpVTROaVZGTkNWQ09DVkJSQ1ZGTmlVNU9DVkJSaVZGTlNVNU1DVkJOaVZGTlNWQlJDVTVPQ1ZGTlNVNVF5VkJPQ1ZGTlNVNE5pVTVOeVZGTkNWQ1JDVTVPU1ZGTnlVNVFTVTROQ1ZGTnlVNE9TVkNPU1ZGTlNWQ1JTVTRNU1ZGUmlWQ1F5VTRReVZGTmlVNE9DVTVOaVZGT0NVNE1DVTROU1ZGTnlVNE9TVkNPU1ZGTlNWQ1JTVTRNU1ZGTkNWQ09TVTRRaVZGT1NVNU55VkNOQ1ZGTmlVNU9DVkJSaVZGTlNVNU1DVkJOaVZGTlNWQlJDVTVPQ1ZGTlNVNVF5VkJPQ1ZGTnlVNVFpVkNPQ1ZGTlNVNE5TVkNNeVZGTmlVNE1DVkJOeVZGTXlVNE1DVTRNaVV5TWlVeVF5VXlNbk4wZVd4bEpUSXlKVE5CSlRkQ0pUSXlabTl1ZEMxM1pXbG5hSFFsTWpJbE0wRWxNakppYjJ4a0pUSXlKVEpESlRJeVptOXVkQzF6YVhwbEpUSXlKVE5CSlRJeU1UZHdlQ1V5TWlVM1JDVTNSQ1UxUkNVeVF5VXlNblJwZEd4bEpUSXlKVE5CSlRJeUpVVTJKVUV6SlRnd0pVVTJKVGxHSlVFMUpVVTJKVGsxSlVJd0pVVTJKVGhFSlVGRkpVVTFKVGxESlVFNEpVVTRKVUkwSlVFNEpVVTVKVGczSlRoR0pUSXlKVEpESlRJeWMzUjViR1VsTWpJbE0wRWxOMElsTWpKbWIyNTBMWGRsYVdkb2RDVXlNaVV6UVNVeU1tSnZiR1FsTWpJbE1rTWxNakptYjI1MExYTnBlbVVsTWpJbE0wRWxNakl4TjNCNEpUSXlKVGRFSlRkRUpUSkRKVGRDSlRJeWFXUWxNaklsTTBFbE1qSmpaak5oTldJeE5URmpOR1UzTW1SaUpUSXlKVEpESlRJeWNHRnlaVzUwSlRJeUpUTkJKVEl5WXpOak1UQmtNVGM1Wm1Rek9UVm1aU1V5TWlVeVF5VXlNbU5vYVd4a2NtVnVKVEl5SlROQkpUVkNKVGRDSlRJeWFXUWxNaklsTTBFbE1qSm1ZVFk1WWpFeVlUUmpaV016WlRaaEpUSXlKVEpESlRJeWNHRnlaVzUwSlRJeUpUTkJKVEl5WTJZellUVmlNVFV4WXpSbE56SmtZaVV5TWlVeVF5VXlNbU5vYVd4a2NtVnVKVEl5SlROQkpUVkNKVFZFSlRKREpUSXlkR2wwYkdVbE1qSWxNMEVsTWpJbFJUUWxRa1FsUWtZbFJUY2xPVFFsUVRnbFJUY2xPRGtsUWprbFJUVWxRa1VsT0RFbFJUa2xPREFsT0RrbFJUWWxPRUlsUVRrbFJUWWxPRGdsT1RZbFJUZ2xPREFsT0RVbFJUa2xPVGtsT0VRbFJUY2xRa0lsUWpRbFJUWWxPRUVsT0RBbFJUWWxPVU1sUVVZbFJVWWxRa01sT0VNbFJUVWxRVFlsT0RJbFJUUWxRamdsUWtJbFJUWWxPRGdsT1RBbFJUVWxPRGdsT0RZbFJUVWxPRGdsT0RZbFJUWWxPVVVsT1RBb1VFTkJLU1ZGTnlWQlJDVTRPU1ZGUmlWQ1F5VTRReVZGTmlVNVJDVkJOU1ZGTlNVNE55VTRSaVZGTlNWQ01DVTVNU1ZGTnlVNE9TVkNPU1ZGTlNWQ1JTVTRNU1ZGTnlVNVFTVTROQ1ZGTmlVNU5TVkNNQ1ZGT1NVNE55VTRSaVZGTlNVNU1pVTRReVZGTnlVNVFpVkNPQ1ZGTlNVNE5TVkNNeVZGTmlVNE1DVkJOeVZGTXlVNE1DVTRNaVV5TWlVeVF5VXlNbk4wZVd4bEpUSXlKVE5CSlRkQ0pUSXlabTl1ZEMxM1pXbG5hSFFsTWpJbE0wRWxNakppYjJ4a0pUSXlKVEpESlRJeVptOXVkQzF6YVhwbEpUSXlKVE5CSlRJeU1UZHdlQ1V5TWlVM1JDVTNSQ1UxUkNVeVF5VXlNblJwZEd4bEpUSXlKVE5CSlRJeUpVVTVKVGs1SlRoRUpVVTNKVUpDSlVJMEpVVTFKVUUwSlRnMEpVVTNKVGt3SlRnMkpUSXlKVEpESlRJeWMzUjViR1VsTWpJbE0wRWxOMElsTWpKbWIyNTBMWGRsYVdkb2RDVXlNaVV6UVNVeU1tSnZiR1FsTWpJbE1rTWxNakptYjI1MExYTnBlbVVsTWpJbE0wRWxNakl4TjNCNEpUSXlKVGRFSlRkRUpUSkRKVGRDSlRJeWFXUWxNaklsTTBFbE1qSXpZak01TlRsaU1qVTRZbUk0T1ROaEpUSXlKVEpESlRJeWNHRnlaVzUwSlRJeUpUTkJKVEl5WXpOak1UQmtNVGM1Wm1Rek9UVm1aU1V5TWlVeVF5VXlNbU5vYVd4a2NtVnVKVEl5SlROQkpUVkNKVGRDSlRJeWFXUWxNaklsTTBFbE1qSXpObUU1Wm1abU5XSm1PV1k1WkRjMEpUSXlKVEpESlRJeWNHRnlaVzUwSlRJeUpUTkJKVEl5TTJJek9UVTVZakkxT0dKaU9Ea3pZU1V5TWlVeVF5VXlNbU5vYVd4a2NtVnVKVEl5SlROQkpUVkNKVFZFSlRKREpUSXlkR2wwYkdVbE1qSWxNMEVsTWpJbFJUVWxPVU1sUVRnbFJUY2xRa0VsUWtZbFJUWWxPREFsUVRjbFJUVWxPVUlsT1VVbFJUVWxRa1FsT1RJbFJUWWxRVGdsUVRFbFJUVWxPVVVsT0VJbFJUUWxRamdsUVVRbFJUUWxRa1FsUWtZbFJUY2xPVFFsUVRnbFJUWWxRVVFsUVRNbFJUVWxPRGdsT1RrbFJUVWxPRU1sT1RZbFJUWWxPRUVsT0RBbFJUWWxPVU1sUVVZbFJVWWxRa01sT0VNbFJUVWxRVFlsT0RJbFJUVWxRaklsUVVRbFJUVWxPVUlsT1VVbFJUVWxRa1FsT1RJbE1qQWxSVFlsT0RnbE9UWWxNakJNUVZOVFR5VXlObTVpYzNBbE0wSWxSVFVsT1VJbE9VVWxSVFVsUWtRbE9USWxSVVlsUWtNbE9FTWxSVFFsUWtJbFFUVWxSVGNsUWtNbE9UTWxSVGdsUVRjbFFUTWxSVGNsT0RrbFFqa2xSVFVsUWtVbE9ERWxSVFFsUWprbE9FSWxSVGtsT1RjbFFqUWxSVGNsT1VFbE9EUWxSVGNsT1VJbFFqZ2xSVFVsT0RVbFFqTWxSVFlsT0RBbFFUY2xSVE1sT0RBbE9ESWxNaklsTWtNbE1qSnpkSGxzWlNVeU1pVXpRU1UzUWlVeU1tWnZiblF0ZDJWcFoyaDBKVEl5SlROQkpUSXlZbTlzWkNVeU1pVXlReVV5TW1admJuUXRjMmw2WlNVeU1pVXpRU1V5TWpFM2NIZ2xNaklsTjBRbE4wUWxOVVFsTWtNbE1qSjBhWFJzWlNVeU1pVXpRU1V5TWlWRk5pVkJSQ1ZCTXlWRk5TVTRPQ1U1T1NWRk5TVTRReVU1TmlVeU1pVXlReVV5TW1KdmRXNWtZWEpwWlhNbE1qSWxNMEVsTlVJbE5VUWxNa01sTWpKemRIbHNaU1V5TWlVelFTVTNRaVV5TW1admJuUXRkMlZwWjJoMEpUSXlKVE5CSlRJeVltOXNaQ1V5TWlVeVF5VXlNbVp2Ym5RdGMybDZaU1V5TWlVelFTVXlNakUzY0hnbE1qSWxOMFFsTjBRbE1rTWxOMElsTWpKcFpDVXlNaVV6UVNVeU1qRTNObVptTURFMk0ySTNZalpoWVRjbE1qSWxNa01sTWpKd1lYSmxiblFsTWpJbE0wRWxNakpqTTJNeE1HUXhOemxtWkRNNU5XWmxKVEl5SlRKREpUSXlZMmhwYkdSeVpXNGxNaklsTTBFbE5VSWxOMElsTWpKcFpDVXlNaVV6UVNVeU1qVXlOemcyTjJZNE56TXdZbUUxWWpBbE1qSWxNa01sTWpKd1lYSmxiblFsTWpJbE0wRWxNakl4TnpabVpqQXhOak5pTjJJMllXRTNKVEl5SlRKREpUSXlZMmhwYkdSeVpXNGxNaklsTTBFbE5VSWxOVVFsTWtNbE1qSjBhWFJzWlNVeU1pVXpRU1V5TWlWRk5TVkJOaVU0TWlWRk5pVTVSU1U1UXlWRk55VTVSaVZCT1NWRk9TVTVPQ1ZDTlNWRk5pVTVPQ1ZCUmlWRk5TVkJOU1U0TnlWRk5TVkNReVU0TWlWRk55VTVRU1U0TkNWRlJpVkNReVU0UXlWRk5TVTRSaVZCUmlWRk5DVkNRaVZCTlNWRk5TVkNNQ1U1UkNWRk9DVkJSaVU1TlNWRk5DVkNSQ1ZDUmlWRk55VTVOQ1ZCT0NWRk5DVkNReVZCUVNWRk9TVTRNQ1U0TmlWRk5pVTVSQ1ZCTlNWRk5DVkNRaVZCTXlWRk5pVTVRaVZDUmlWRk5pVkNNU1U0TWlWRk9TVTRNQ1U0TmlWRk5pVTVNeVU0UkNWRk5DVkNSQ1U1UXlWRlJpVkNReVU0UXlWRk5DVkNSU1U0UWlWRk5TVkJOaVU0TWlVeU1HNXdMbXhwYm1Gc1p5NXdhVzUyS0NrbE1qQWxSVFVsT0RjbFFrUWxSVFlsT1RVbFFqQWxSVE1sT0RBbE9ESWxNaklsTWtNbE1qSnpkSGxzWlNVeU1pVXpRU1UzUWlVeU1tWnZiblF0ZDJWcFoyaDBKVEl5SlROQkpUSXlZbTlzWkNVeU1pVXlReVV5TW1admJuUXRjMmw2WlNVeU1pVXpRU1V5TWpFM2NIZ2xNaklsTjBRbE4wUWxOVVFsTWtNbE1qSjBhWFJzWlNVeU1pVXpRU1V5TWlWRk9TVTROeVU0TnlWRk55VTVOQ1ZCT0NWRk5DVkNReVZCUVNWRk9TVTRNQ1U0TmlWRk5pVkNNeVU1TlNVeU1pVXlReVV5TW5OMGVXeGxKVEl5SlROQkpUZENKVEl5Wm05dWRDMTNaV2xuYUhRbE1qSWxNMEVsTWpKaWIyeGtKVEl5SlRKREpUSXlabTl1ZEMxemFYcGxKVEl5SlROQkpUSXlNVGR3ZUNVeU1pVTNSQ1UzUkNVMVJDVXlReVV5TW5ScGRHeGxKVEl5SlROQkpUSXlKVVU0SlVFM0pVRXpKVVUxSlRnMkpVSXpKVVUySlRrMkpVSTVKVVUySlVFeEpUZzRKVEl5SlRKREpUSXljM1I1YkdVbE1qSWxNMEVsTjBJbE1qSm1iMjUwTFhOcGVtVWxNaklsTTBFbE1qSXlNbkI0SlRJeUpUSkRKVEl5WW1GamEyZHliM1Z1WkMxamIyeHZjaVV5TWlVelFTVXlNbkpuWWlnME5DVXlRekV5TVNVeVF6RTVNeWtsTWpJbE1rTWxNakpqYjJ4dmNpVXlNaVV6UVNVeU1uSm5ZaWd5TlRVbE1rTXlOVFVsTWtNeU5UVXBKVEl5SlRKREpUSXlabTl1ZEMxM1pXbG5hSFFsTWpJbE0wRWxNakppYjJ4a0pUSXlKVGRFSlRKREpUSXlZbTkxYm1SaGNtbGxjeVV5TWlVelFTVTFRaVUzUWlVeU1uQmhjbVZ1ZENVeU1pVXpRU1V5TW1Nell6RXdaREUzT1daa016azFabVVsTWpJbE1rTWxNakp5WVc1blpTVXlNaVV6UVNVeU1qSWxNa015SlRJeUpUSkRKVEl5ZEdsMGJHVWxNaklsTTBFbE1qSWxSVFVsUVRRbE9UWWxSVFlsUVRFbE9EWWxNaklsTWtNbE1qSmliM1Z1WkdGeWVTVXlNaVV6UVhSeWRXVWxNa01sTWpKamFHbHNaSEpsYmlVeU1pVXpRU1UxUWlVMVJDVXlReVV5TW1sa0pUSXlKVE5CSlRJeU16RmhNVFkzTWpabFpqUTJZV00yWlNVeU1pVXlReVV5TW5OMGVXeGxKVEl5SlROQkpUZENKVEl5YkdsdVpWZHBaSFJvSlRJeUpUTkJKVEl5TWlVeU1pVXlReVV5TW14cGJtVlVlWEJsSlRJeUpUTkJKVEl5TVNVeU1pVXlReVV5TW1SaGMyaGhjbkpoZVNVeU1pVXpRU1V5TWpZbE1rTXpKVEl5SlRKREpUSXliM0JoWTJsMGVTVXlNaVV6UVNVeU1qQXVNU1V5TWlVM1JDVXlReVV5TW1KdmRXNWtVbUZ1YXlVeU1pVXpRVEVsTjBRbE1rTWxOMElsTWpKd1lYSmxiblFsTWpJbE0wRWxNakpqTTJNeE1HUXhOemxtWkRNNU5XWmxKVEl5SlRKREpUSXljbUZ1WjJVbE1qSWxNMEVsTWpJekpUSkRNeVV5TWlVeVF5VXlNblJwZEd4bEpUSXlKVE5CSlRJeUpVVTFKVUUwSlRrMkpVVTJKVUV4SlRnMkpUSXlKVEpESlRJeVltOTFibVJoY25rbE1qSWxNMEYwY25WbEpUSkRKVEl5WTJocGJHUnlaVzRsTWpJbE0wRWxOVUlsTlVRbE1rTWxNakpwWkNVeU1pVXpRU1V5TW1Oak1qYzBOMlJqWkdWbFlXVTRabVFsTWpJbE1rTWxNakp6ZEhsc1pTVXlNaVV6UVNVM1FpVXlNbXhwYm1WWGFXUjBhQ1V5TWlVelFTVXlNaklsTWpJbE1rTWxNakpzYVc1bFZIbHdaU1V5TWlVelFTVXlNakVsTWpJbE1rTWxNakprWVhOb1lYSnlZWGtsTWpJbE0wRWxNakkySlRKRE15VXlNaVV5UXlVeU1tOXdZV05wZEhrbE1qSWxNMEVsTWpJd0xqRWxNaklsTjBRbE1rTWxNakppYjNWdVpGSmhibXNsTWpJbE0wRXhKVGRFSlRWRUpUSkRKVEl5Wm5KbFpTVXlNaVV6UVhSeWRXVWxNa01sTWpKd2IzTWxNaklsTTBFbE4wSWxNako0SlRJeUpUTkJPVGsxTXk0M01qazFNemcyT1RBME56VWxNa01sTWpKNUpUSXlKVE5CTVRBd056UXVPRGcwTmpjeU5qRTVNRFE0SlRkRUpUZEVKVFZFSlRKREpUSXljbTl2ZENVeU1pVXpRWFJ5ZFdVbE1rTWxNakp6ZEhsc1pTVXlNaVV6UVNVM1FpVXlNbUpoWTJ0bmNtOTFibVF0WTI5c2IzSWxNaklsTTBFbE1qSWxNak15WXpjNVl6RWxNaklsTWtNbE1qSm1iMjUwTFhOcGVtVWxNaklsTTBFbE1qSXlNbkI0SlRJeUpUZEVKVEpESlRJeWRHaGxiV1VsTWpJbE0wRWxNakpqZFhOMGIyMXBjMlZmWkRBMlpqVmlOV014T0daaEpUSXlKVEpESlRJeWFXUWxNaklsTTBFbE1qSnliMjkwSlRJeUpUSkRKVEl5ZEdsMGJHVWxNaklsTTBFbE1qSWxSVGtsT1RjbFFVVWxSVGtsUVRJbE9UZ2xNaklsTWtNbE1qSnpkSEoxWTNSMWNtVWxNaklsTTBFbE1qSnRhVzVrWDJaeVpXVmZiR0Y1YjNWMEpUSXlKVEpESlRJeWMyaHZkMWRoZEdWeWJXRnlheVV5TWlVelFXWmhiSE5sSlRkRSIsCgkiRmlsZUlkIiA6ICJwb19iaGJmZmJhaWdmZmhpYSIKfQo="/>
    </extobj>
    <extobj name="E657119C-6982-421D-8BA7-E74DEB70A7D9-2">
      <extobjdata type="E657119C-6982-421D-8BA7-E74DEB70A7D9" data="ewoJIkNhdGVnb3J5IiA6ICJmbG93IiwKCSJEZWZpbml0aW9uIiA6ICJKVGRDSlRJeWNHRm5aU1V5TWlVelFTVTNRaVV5TW5Ob2IzZEhjbWxrSlRJeUpUTkJkSEoxWlNVeVF5VXlNbWR5YVdSVGFYcGxKVEl5SlROQk1UVWxNa01sTWpKdmNtbGxiblJoZEdsdmJpVXlNaVV6UVNVeU1uQnZjblJ5WVdsMEpUSXlKVEpESlRJeWFHVnBaMmgwSlRJeUpUTkJNVFV3TUNVeVF5VXlNbUpoWTJ0bmNtOTFibVJEYjJ4dmNpVXlNaVV6UVNVeU1uUnlZVzV6Y0dGeVpXNTBKVEl5SlRKREpUSXlkMmxrZEdnbE1qSWxNMEV4TWpVd0pUSkRKVEl5Y0dGa1pHbHVaeVV5TWlVelFUSXdKVEpESlRJeWNtbGphRlJsZUhRbE1qSWxNMEYwY25WbEpUZEVKVEpESlRJeVpXeGxiV1Z1ZEhNbE1qSWxNMEVsTjBJbE1qSXhOV000TVRsaFpqRXhaV0l4TlNVeU1pVXpRU1UzUWlVeU1uUmxlSFJDYkc5amF5VXlNaVV6UVNVMVFpVTNRaVV5TW5CdmMybDBhVzl1SlRJeUpUTkJKVGRDSlRJeWR5VXlNaVV6UVNVeU1uY3RNakFsTWpJbE1rTWxNakpvSlRJeUpUTkJKVEl5YUNVeU1pVXlReVV5TW5rbE1qSWxNMEV3SlRKREpUSXllQ1V5TWlVelFURXdKVGRFSlRKREpUSXlkR1Y0ZENVeU1pVXpRU1V5TWlVeU1pVTNSQ1UxUkNVeVF5VXlNbXhwYm1WVGRIbHNaU1V5TWlVelFTVTNRaVV5TW14cGJtVkRiMnh2Y2lVeU1pVXpRU1V5TWpreUpUSkRPVElsTWtNNU1pVXlNaVV5UXlVeU1teHBibVZYYVdSMGFDVXlNaVV6UVRFbE4wUWxNa01sTWpKc2FXNXJKVEl5SlROQkpUSXlKVEl5SlRKREpUSXlZMmhwYkdSeVpXNGxNaklsTTBFbE5VSWxOVVFsTWtNbE1qSndZWEpsYm5RbE1qSWxNMEVsTWpJbE1qSWxNa01sTWpKaGRIUnlhV0oxZEdVbE1qSWxNMEVsTjBJbE1qSnNhVzVyWVdKc1pTVXlNaVV6UVhSeWRXVWxNa01sTWpKMmFYTnBZbXhsSlRJeUpUTkJkSEoxWlNVeVF5VXlNbU52Ym5SaGFXNWxjaVV5TWlVelFXWmhiSE5sSlRKREpUSXljbTkwWVhSaFlteGxKVEl5SlROQmRISjFaU1V5UXlVeU1tMWhjbXRsY2s5bVpuTmxkQ1V5TWlVelFUVWxNa01sTWpKamIyeHNZWEJ6WVdKc1pTVXlNaVV6UVdaaGJITmxKVEpESlRJeVkyOXNiR0Z3YzJWa0pUSXlKVE5CWm1Gc2MyVWxOMFFsTWtNbE1qSm1iMjUwVTNSNWJHVWxNaklsTTBFbE4wSWxOMFFsTWtNbE1qSnlaWE5wZW1WRWFYSWxNaklsTTBFbE5VSWxNakowYkNVeU1pVXlReVV5TW5SeUpUSXlKVEpESlRJeVluSWxNaklsTWtNbE1qSmliQ1V5TWlVMVJDVXlReVV5TW1SaGRHRkJkSFJ5YVdKMWRHVnpKVEl5SlROQkpUVkNKVGRDSlRJeWFXUWxNaklsTTBFbE1qSXhOV000TVdFd1l6RTRNRE5sT1NVeU1pVXlReVV5TW1OaGRHVm5iM0o1SlRJeUpUTkJKVEl5WkdWbVlYVnNkQ1V5TWlVeVF5VXlNbTVoYldVbE1qSWxNMEVsTWpJbFJUVWxRa0VsT0VZbFJUVWxPRVlsUWpjbE1qSWxNa01sTWpKMllXeDFaU1V5TWlVelFTVXlNaVV5TWlVeVF5VXlNblI1Y0dVbE1qSWxNMEVsTWpKdWRXMWlaWElsTWpJbE4wUWxNa01sTjBJbE1qSnBaQ1V5TWlVelFTVXlNakUxWXpneFlUQmpNVGd3WlRKakpUSXlKVEpESlRJeVkyRjBaV2R2Y25rbE1qSWxNMEVsTWpKa1pXWmhkV3gwSlRJeUpUSkRKVEl5Ym1GdFpTVXlNaVV6UVNVeU1pVkZOU1U1TUNVNFJDVkZOeVZCTnlWQ01DVXlNaVV5UXlVeU1uWmhiSFZsSlRJeUpUTkJKVEl5SlRJeUpUSkRKVEl5ZEhsd1pTVXlNaVV6UVNVeU1uTjBjbWx1WnlVeU1pVTNSQ1V5UXlVM1FpVXlNbWxrSlRJeUpUTkJKVEl5TVRWak9ERmhNR014T0RBNU5tVWxNaklsTWtNbE1qSmpZWFJsWjI5eWVTVXlNaVV6UVNVeU1tUmxabUYxYkhRbE1qSWxNa01sTWpKdVlXMWxKVEl5SlROQkpUSXlKVVUySlRnNUpUZ3dKVVUySlRsREpUZzVKVVU0SlRnd0pUZzFKVEl5SlRKREpUSXlkbUZzZFdVbE1qSWxNMEVsTWpJbE1qSWxNa01sTWpKMGVYQmxKVEl5SlROQkpUSXljM1J5YVc1bkpUSXlKVGRFSlRKREpUZENKVEl5YVdRbE1qSWxNMEVsTWpJeE5XTTRNV0V3WXpFNE1EZ3hZU1V5TWlVeVF5VXlNbU5oZEdWbmIzSjVKVEl5SlROQkpUSXlaR1ZtWVhWc2RDVXlNaVV5UXlVeU1tNWhiV1VsTWpJbE0wRWxNaklsUlRnbFFrWWxPVVVsUlRZbE9FVWxRVFVsTWpJbE1rTWxNakoyWVd4MVpTVXlNaVV6UVNVeU1pVXlNaVV5UXlVeU1uUjVjR1VsTWpJbE0wRWxNakpzYVc1ckpUSXlKVGRFSlRKREpUZENKVEl5YVdRbE1qSWxNMEVsTWpJeE5XTTRNV0V3WXpFNE1HTTNZeVV5TWlVeVF5VXlNbU5oZEdWbmIzSjVKVEl5SlROQkpUSXlaR1ZtWVhWc2RDVXlNaVV5UXlVeU1tNWhiV1VsTWpJbE0wRWxNaklsUlRRbFFrVWxRa1lsUlRjbFFVTWxRa0VsTWpJbE1rTWxNakoyWVd4MVpTVXlNaVV6UVNVeU1pVXlNaVV5UXlVeU1uUjVjR1VsTWpJbE0wRWxNakp6ZEhKcGJtY2xNaklsTjBRbE5VUWxNa01sTWpKemFHRndaVk4wZVd4bEpUSXlKVE5CSlRkQ0pUSXlZV3h3YUdFbE1qSWxNMEV4SlRkRUpUSkRKVEl5YVdRbE1qSWxNMEVsTWpJeE5XTTRNVGxoWmpFeFpXSXhOU1V5TWlVeVF5VXlNbUZ1WTJodmNuTWxNaklsTTBFbE5VSWxOMElsTWpKNUpUSXlKVE5CSlRJeU1DVXlNaVV5UXlVeU1uZ2xNaklsTTBFbE1qSjNKVEpHTWlVeU1pVTNSQ1V5UXlVM1FpVXlNbmtsTWpJbE0wRWxNakpvSlRJeUpUSkRKVEl5ZUNVeU1pVXpRU1V5TW5jbE1rWXlKVEl5SlRkRUpUSkRKVGRDSlRJeWVTVXlNaVV6UVNVeU1tZ2xNa1l5SlRJeUpUSkRKVEl5ZUNVeU1pVXpRU1V5TWpBbE1qSWxOMFFsTWtNbE4wSWxNako1SlRJeUpUTkJKVEl5YUNVeVJqSWxNaklsTWtNbE1qSjRKVEl5SlROQkpUSXlkeVV5TWlVM1JDVTFSQ1V5UXlVeU1uUnBkR3hsSlRJeUpUTkJKVEl5SlVVMUpUbERKVGcySlVVMUpVSkVKVUV5SlRJeUpUSkRKVEl5WTJGMFpXZHZjbmtsTWpJbE0wRWxNakppWVhOcFl5VXlNaVV5UXlVeU1tNWhiV1VsTWpJbE0wRWxNakp5YjNWdVpDVXlNaVV5UXlVeU1uQmhkR2dsTWpJbE0wRWxOVUlsTjBJbE1qSmhZM1JwYjI1ekpUSXlKVE5CSlRWQ0pUZENKVEl5WVdOMGFXOXVKVEl5SlROQkpUSXliVzkyWlNVeU1pVXlReVV5TW5rbE1qSWxNMEVsTWpKb0pUSkdNaVV5TWlVeVF5VXlNbmdsTWpJbE0wRWxNakl3SlRJeUpUZEVKVEpESlRkQ0pUSXllVEVsTWpJbE0wRWxNakl0YUNVeVJqWWxNaklsTWtNbE1qSmhZM1JwYjI0bE1qSWxNMEVsTWpKamRYSjJaU1V5TWlVeVF5VXlNbmt5SlRJeUpUTkJKVEl5TFdnbE1rWTJKVEl5SlRKREpUSXllRElsTWpJbE0wRWxNakozSlRJeUpUSkRKVEl5ZVNVeU1pVXpRU1V5TW1nbE1rWXlKVEl5SlRKREpUSXllQ1V5TWlVelFTVXlNbmNsTWpJbE1rTWxNako0TVNVeU1pVXpRU1V5TWpBbE1qSWxOMFFsTWtNbE4wSWxNako1TVNVeU1pVXpRU1V5TW1nbE1rSm9KVEpHTmlVeU1pVXlReVV5TW1GamRHbHZiaVV5TWlVelFTVXlNbU4xY25abEpUSXlKVEpESlRJeWVUSWxNaklsTTBFbE1qSm9KVEpDYUNVeVJqWWxNaklsTWtNbE1qSjRNaVV5TWlVelFTVXlNakFsTWpJbE1rTWxNako1SlRJeUpUTkJKVEl5YUNVeVJqSWxNaklsTWtNbE1qSjRKVEl5SlROQkpUSXlNQ1V5TWlVeVF5VXlNbmd4SlRJeUpUTkJKVEl5ZHlVeU1pVTNSQ1V5UXlVM1FpVXlNbUZqZEdsdmJpVXlNaVV6UVNVeU1tTnNiM05sSlRJeUpUZEVKVFZFSlRkRUpUVkVKVEpESlRJeVptbHNiRk4wZVd4bEpUSXlKVE5CSlRkQ0pUSXlZMjlzYjNJbE1qSWxNMEVsTWpJMU1TVXlRekUxTXlVeVF6STFOU1V5TWlVeVF5VXlNblI1Y0dVbE1qSWxNMEVsTWpKemIyeHBaQ1V5TWlVM1JDVXlReVV5TW14dlkydGxaQ1V5TWlVelFXWmhiSE5sSlRKREpUSXlaM0p2ZFhBbE1qSWxNMEVsTWpJbE1qSWxNa01sTWpKd2NtOXdjeVV5TWlVelFTVTNRaVV5TW5jbE1qSWxNMEV5TnlVeVF5VXlNbUZ1WjJ4bEpUSXlKVE5CTUNVeVF5VXlNbWdsTWpJbE0wRXlOeVV5UXlVeU1ua2xNaklsTTBFeE56UWxNa01sTWpKNmFXNWtaWGdsTWpJbE0wRTBKVEpESlRJeWVDVXlNaVV6UVRJNE15NDNORGs1T1RrNU9UazVPVGs1TkNVM1JDVTNSQ1V5UXlVeU1qRTFZemd4T1dGbU1URmxZamxpSlRJeUpUTkJKVGRDSlRJeWRHVjRkRUpzYjJOckpUSXlKVE5CSlRWQ0pUZENKVEl5Y0c5emFYUnBiMjRsTWpJbE0wRWxOMElsTWpKM0pUSXlKVE5CSlRJeWR5MHlNQ1V5TWlVeVF5VXlNbmtsTWpJbE0wRXdKVEpESlRJeWFDVXlNaVV6UVNVeU1tZ2xNaklsTWtNbE1qSjRKVEl5SlROQk1UQWxOMFFsTWtNbE1qSjBaWGgwSlRJeUpUTkJKVEl5SlRJeUpUZEVKVFZFSlRKREpUSXliR2x1WlZOMGVXeGxKVEl5SlROQkpUZENKVEl5YkdsdVpVTnZiRzl5SlRJeUpUTkJKVEl5TmprbE1rTTJPU1V5UXpZNUpUSXlKVEpESlRJeWJHbHVaVmRwWkhSb0pUSXlKVE5CTVNVM1JDVXlReVV5TW14cGJtc2xNaklsTTBFbE1qSWxNaklsTWtNbE1qSmphR2xzWkhKbGJpVXlNaVV6UVNVMVFpVTFSQ1V5UXlVeU1uQmhjbVZ1ZENVeU1pVXpRU1V5TWlVeU1pVXlReVV5TW1GMGRISnBZblYwWlNVeU1pVXpRU1UzUWlVeU1teHBibXRoWW14bEpUSXlKVE5CZEhKMVpTVXlReVV5TW5acGMybGliR1VsTWpJbE0wRjBjblZsSlRKREpUSXlZMjl1ZEdGcGJtVnlKVEl5SlROQlptRnNjMlVsTWtNbE1qSnliM1JoZEdGaWJHVWxNaklsTTBGMGNuVmxKVEpESlRJeWJXRnlhMlZ5VDJabWMyVjBKVEl5SlROQk5TVXlReVV5TW1OdmJHeGhjSE5oWW14bEpUSXlKVE5CWm1Gc2MyVWxNa01sTWpKamIyeHNZWEJ6WldRbE1qSWxNMEZtWVd4elpTVTNSQ1V5UXlVeU1tWnZiblJUZEhsc1pTVXlNaVV6UVNVM1FpVTNSQ1V5UXlVeU1uSmxjMmw2WlVScGNpVXlNaVV6UVNVMVFpVXlNblJzSlRJeUpUSkRKVEl5ZEhJbE1qSWxNa01sTWpKaWNpVXlNaVV5UXlVeU1tSnNKVEl5SlRWRUpUSkRKVEl5WkdGMFlVRjBkSEpwWW5WMFpYTWxNaklsTTBFbE5VSWxOMElsTWpKcFpDVXlNaVV6UVNVeU1qRTFZemd4WVRCak1UZ3lNVFZqSlRJeUpUSkRKVEl5WTJGMFpXZHZjbmtsTWpJbE0wRWxNakprWldaaGRXeDBKVEl5SlRKREpUSXlibUZ0WlNVeU1pVXpRU1V5TWlWRk5TVkNRU1U0UmlWRk5TVTRSaVZDTnlVeU1pVXlReVV5TW5aaGJIVmxKVEl5SlROQkpUSXlKVEl5SlRKREpUSXlkSGx3WlNVeU1pVXpRU1V5TW01MWJXSmxjaVV5TWlVM1JDVXlReVUzUWlVeU1tbGtKVEl5SlROQkpUSXlNVFZqT0RGaE1HTXhPREpqT0dJbE1qSWxNa01sTWpKallYUmxaMjl5ZVNVeU1pVXpRU1V5TW1SbFptRjFiSFFsTWpJbE1rTWxNakp1WVcxbEpUSXlKVE5CSlRJeUpVVTFKVGt3SlRoRUpVVTNKVUUzSlVJd0pUSXlKVEpESlRJeWRtRnNkV1VsTWpJbE0wRWxNaklsTWpJbE1rTWxNakowZVhCbEpUSXlKVE5CSlRJeWMzUnlhVzVuSlRJeUpUZEVKVEpESlRkQ0pUSXlhV1FsTWpJbE0wRWxNakl4TldNNE1XRXdZekU0TWpWaVppVXlNaVV5UXlVeU1tTmhkR1ZuYjNKNUpUSXlKVE5CSlRJeVpHVm1ZWFZzZENVeU1pVXlReVV5TW01aGJXVWxNaklsTTBFbE1qSWxSVFlsT0RrbE9EQWxSVFlsT1VNbE9Ea2xSVGdsT0RBbE9EVWxNaklsTWtNbE1qSjJZV3gxWlNVeU1pVXpRU1V5TWlVeU1pVXlReVV5TW5SNWNHVWxNaklsTTBFbE1qSnpkSEpwYm1jbE1qSWxOMFFsTWtNbE4wSWxNakpwWkNVeU1pVXpRU1V5TWpFMVl6Z3hZVEJqTVRneU5ESTNKVEl5SlRKREpUSXlZMkYwWldkdmNua2xNaklsTTBFbE1qSmtaV1poZFd4MEpUSXlKVEpESlRJeWJtRnRaU1V5TWlVelFTVXlNaVZGT0NWQ1JpVTVSU1ZGTmlVNFJTVkJOU1V5TWlVeVF5VXlNblpoYkhWbEpUSXlKVE5CSlRJeUpUSXlKVEpESlRJeWRIbHdaU1V5TWlVelFTVXlNbXhwYm1zbE1qSWxOMFFsTWtNbE4wSWxNakpwWkNVeU1pVXpRU1V5TWpFMVl6Z3hZVEJqTVRneU5EUmxKVEl5SlRKREpUSXlZMkYwWldkdmNua2xNaklsTTBFbE1qSmtaV1poZFd4MEpUSXlKVEpESlRJeWJtRnRaU1V5TWlVelFTVXlNaVZGTkNWQ1JTVkNSaVZGTnlWQlF5VkNRU1V5TWlVeVF5VXlNblpoYkhWbEpUSXlKVE5CSlRJeUpUSXlKVEpESlRJeWRIbHdaU1V5TWlVelFTVXlNbk4wY21sdVp5VXlNaVUzUkNVMVJDVXlReVV5TW5Ob1lYQmxVM1I1YkdVbE1qSWxNMEVsTjBJbE1qSmhiSEJvWVNVeU1pVXpRVEVsTjBRbE1rTWxNakpwWkNVeU1pVXpRU1V5TWpFMVl6Z3hPV0ZtTVRGbFlqbGlKVEl5SlRKREpUSXlZVzVqYUc5eWN5VXlNaVV6UVNVMVFpVTNRaVV5TW5rbE1qSWxNMEVsTWpJd0pUSXlKVEpESlRJeWVDVXlNaVV6UVNVeU1uY2xNa1l5SlRJeUpUZEVKVEpESlRkQ0pUSXllU1V5TWlVelFTVXlNbWdsTWpJbE1rTWxNako0SlRJeUpUTkJKVEl5ZHlVeVJqSWxNaklsTjBRbE1rTWxOMElsTWpKNUpUSXlKVE5CSlRJeWFDVXlSaklsTWpJbE1rTWxNako0SlRJeUpUTkJKVEl5TUNVeU1pVTNSQ1V5UXlVM1FpVXlNbmtsTWpJbE0wRWxNakpvSlRKR01pVXlNaVV5UXlVeU1uZ2xNaklsTTBFbE1qSjNKVEl5SlRkRUpUVkVKVEpESlRJeVkyRjBaV2R2Y25rbE1qSWxNMEVsTWpKaVlYTnBZeVV5TWlVeVF5VXlNblJwZEd4bEpUSXlKVE5CSlRJeUpVVTFKVGxESlRnMkpVVTFKVUpFSlVFeUpUSXlKVEpESlRJeWJtRnRaU1V5TWlVelFTVXlNbkp2ZFc1a0pUSXlKVEpESlRJeVptbHNiRk4wZVd4bEpUSXlKVE5CSlRkQ0pUSXlZMjlzYjNJbE1qSWxNMEVsTWpJd0pUSkRNakEwSlRKRE1qQTBKVEl5SlRKREpUSXlkSGx3WlNVeU1pVXpRU1V5TW5OdmJHbGtKVEl5SlRkRUpUSkRKVEl5Y0dGMGFDVXlNaVV6UVNVMVFpVTNRaVV5TW1GamRHbHZibk1sTWpJbE0wRWxOVUlsTjBJbE1qSmhZM1JwYjI0bE1qSWxNMEVsTWpKdGIzWmxKVEl5SlRKREpUSXllU1V5TWlVelFTVXlNbWdsTWtZeUpUSXlKVEpESlRJeWVDVXlNaVV6UVNVeU1qQWxNaklsTjBRbE1rTWxOMElsTWpKaFkzUnBiMjRsTWpJbE0wRWxNakpqZFhKMlpTVXlNaVV5UXlVeU1ua3hKVEl5SlROQkpUSXlMV2dsTWtZMkpUSXlKVEpESlRJeWVUSWxNaklsTTBFbE1qSXRhQ1V5UmpZbE1qSWxNa01sTWpKNE1pVXlNaVV6UVNVeU1uY2xNaklsTWtNbE1qSjVKVEl5SlROQkpUSXlhQ1V5UmpJbE1qSWxNa01sTWpKNE1TVXlNaVV6UVNVeU1qQWxNaklsTWtNbE1qSjRKVEl5SlROQkpUSXlkeVV5TWlVM1JDVXlReVUzUWlVeU1tRmpkR2x2YmlVeU1pVXpRU1V5TW1OMWNuWmxKVEl5SlRKREpUSXllVEVsTWpJbE0wRWxNakpvSlRKQ2FDVXlSallsTWpJbE1rTWxNako1TWlVeU1pVXpRU1V5TW1nbE1rSm9KVEpHTmlVeU1pVXlReVV5TW5neUpUSXlKVE5CSlRJeU1DVXlNaVV5UXlVeU1ua2xNaklsTTBFbE1qSm9KVEpHTWlVeU1pVXlReVV5TW5neEpUSXlKVE5CSlRJeWR5VXlNaVV5UXlVeU1uZ2xNaklsTTBFbE1qSXdKVEl5SlRkRUpUSkRKVGRDSlRJeVlXTjBhVzl1SlRJeUpUTkJKVEl5WTJ4dmMyVWxNaklsTjBRbE5VUWxOMFFsTlVRbE1rTWxNakpzYjJOclpXUWxNaklsTTBGbVlXeHpaU1V5UXlVeU1tZHliM1Z3SlRJeUpUTkJKVEl5SlRJeUpUSkRKVEl5Y0hKdmNITWxNaklsTTBFbE4wSWxNakozSlRJeUpUTkJNamNsTWtNbE1qSjVKVEl5SlROQk5UTXpKVEpESlRJeWFDVXlNaVV6UVRJM0pUSkRKVEl5WVc1bmJHVWxNaklsTTBFd0pUSkRKVEl5ZUNVeU1pVXpRVFV5TUM0M05TVXlReVV5TW5wcGJtUmxlQ1V5TWlVelFURTRKVGRFSlRkRUpUSkRKVEl5TVRWak9ERmhaR1pqT0dZNFptVWxNaklsTTBFbE4wSWxNakowWlhoMFFteHZZMnNsTWpJbE0wRWxOVUlsTjBJbE1qSndiM05wZEdsdmJpVXlNaVV6UVNVM1FpVXlNbmNsTWpJbE0wRWxNakozSlRJeUpUSkRKVEl5ZVNVeU1pVXpRVEFsTWtNbE1qSm9KVEl5SlROQkpUSXlhQ1V5TWlVeVF5VXlNbmdsTWpJbE0wRXdKVGRFSlRKREpUSXlkR1Y0ZENVeU1pVXpRU1V5TWlVelEySWxNMFVsUlRjbFFVUWxPVFlsUlRjbE9UVWxRVFVsTTBNbE1rWmlKVE5GSlRJeUpUZEVKVFZFSlRKREpUSXliR2x1WlZOMGVXeGxKVEl5SlROQkpUZENKVGRFSlRKREpUSXliR2x1YXlVeU1pVXpRU1V5TWlVeU1pVXlReVV5TW1Ob2FXeGtjbVZ1SlRJeUpUTkJKVFZDSlRWRUpUSkRKVEl5Y0dGeVpXNTBKVEl5SlROQkpUSXlKVEl5SlRKREpUSXlZWFIwY21saWRYUmxKVEl5SlROQkpUZENKVEl5YkdsdWEyRmliR1VsTWpJbE0wRm1ZV3h6WlNVeVF5VXlNblpwYzJsaWJHVWxNaklsTTBGMGNuVmxKVEpESlRJeVkyOXVkR0ZwYm1WeUpUSXlKVE5CWm1Gc2MyVWxNa01sTWpKeWIzUmhkR0ZpYkdVbE1qSWxNMEYwY25WbEpUSkRKVEl5YldGeWEyVnlUMlptYzJWMEpUSXlKVE5CTlNVeVF5VXlNbU52Ykd4aGNITmhZbXhsSlRJeUpUTkJabUZzYzJVbE1rTWxNakpqYjJ4c1lYQnpaV1FsTWpJbE0wRm1ZV3h6WlNVM1JDVXlReVV5TW1admJuUlRkSGxzWlNVeU1pVXpRU1UzUWlVeU1uTnBlbVVsTWpJbE0wRXlOQ1UzUkNVeVF5VXlNbkpsYzJsNlpVUnBjaVV5TWlVelFTVTFRaVV5TW5Sc0pUSXlKVEpESlRJeWRISWxNaklsTWtNbE1qSmljaVV5TWlVeVF5VXlNbUpzSlRJeUpUVkVKVEpESlRJeVpHRjBZVUYwZEhKcFluVjBaWE1sTWpJbE0wRWxOVUlsTjBJbE1qSnBaQ1V5TWlVelFTVXlNakUxWXpneFlXUm1aRFU1TnpjM0pUSXlKVEpESlRJeVkyRjBaV2R2Y25rbE1qSWxNMEVsTWpKa1pXWmhkV3gwSlRJeUpUSkRKVEl5Ym1GdFpTVXlNaVV6UVNVeU1pVkZOU1ZDUVNVNFJpVkZOU1U0UmlWQ055VXlNaVV5UXlVeU1uWmhiSFZsSlRJeUpUTkJKVEl5SlRJeUpUSkRKVEl5ZEhsd1pTVXlNaVV6UVNVeU1tNTFiV0psY2lVeU1pVTNSQ1V5UXlVM1FpVXlNbWxrSlRJeUpUTkJKVEl5TVRWak9ERmhaR1prTlRsa09USWxNaklsTWtNbE1qSmpZWFJsWjI5eWVTVXlNaVV6UVNVeU1tUmxabUYxYkhRbE1qSWxNa01sTWpKdVlXMWxKVEl5SlROQkpUSXlKVVUxSlRrd0pUaEVKVVUzSlVFM0pVSXdKVEl5SlRKREpUSXlkbUZzZFdVbE1qSWxNMEVsTWpJbE1qSWxNa01sTWpKMGVYQmxKVEl5SlROQkpUSXljM1J5YVc1bkpUSXlKVGRFSlRKREpUZENKVEl5YVdRbE1qSWxNMEVsTWpJeE5XTTRNV0ZrWm1RMU9UZG1aU1V5TWlVeVF5VXlNbU5oZEdWbmIzSjVKVEl5SlROQkpUSXlaR1ZtWVhWc2RDVXlNaVV5UXlVeU1tNWhiV1VsTWpJbE0wRWxNaklsUlRZbE9Ea2xPREFsUlRZbE9VTWxPRGtsUlRnbE9EQWxPRFVsTWpJbE1rTWxNakoyWVd4MVpTVXlNaVV6UVNVeU1pVXlNaVV5UXlVeU1uUjVjR1VsTWpJbE0wRWxNakp6ZEhKcGJtY2xNaklsTjBRbE1rTWxOMElsTWpKcFpDVXlNaVV6UVNVeU1qRTFZemd4WVdSbVpEVTVOR0UzSlRJeUpUSkRKVEl5WTJGMFpXZHZjbmtsTWpJbE0wRWxNakprWldaaGRXeDBKVEl5SlRKREpUSXlibUZ0WlNVeU1pVXpRU1V5TWlWRk9DVkNSaVU1UlNWRk5pVTRSU1ZCTlNVeU1pVXlReVV5TW5aaGJIVmxKVEl5SlROQkpUSXlKVEl5SlRKREpUSXlkSGx3WlNVeU1pVXpRU1V5TW14cGJtc2xNaklsTjBRbE1rTWxOMElsTWpKcFpDVXlNaVV6UVNVeU1qRTFZemd4WVdSbVpEVTVOalk1SlRJeUpUSkRKVEl5WTJGMFpXZHZjbmtsTWpJbE0wRWxNakprWldaaGRXeDBKVEl5SlRKREpUSXlibUZ0WlNVeU1pVXpRU1V5TWlWRk5DVkNSU1ZDUmlWRk55VkJReVZDUVNVeU1pVXlReVV5TW5aaGJIVmxKVEl5SlROQkpUSXlKVEl5SlRKREpUSXlkSGx3WlNVeU1pVXpRU1V5TW5OMGNtbHVaeVV5TWlVM1JDVTFSQ1V5UXlVeU1uTm9ZWEJsVTNSNWJHVWxNaklsTTBFbE4wSWxNakpoYkhCb1lTVXlNaVV6UVRFbE4wUWxNa01sTWpKcFpDVXlNaVV6UVNVeU1qRTFZemd4WVdSbVl6aG1PR1psSlRJeUpUSkRKVEl5WVc1amFHOXljeVV5TWlVelFTVTFRaVUxUkNVeVF5VXlNbU5oZEdWbmIzSjVKVEl5SlROQkpUSXlZbUZ6YVdNbE1qSWxNa01sTWpKMGFYUnNaU1V5TWlVelFTVXlNaVZGTmlVNU5pVTROeVZGTmlVNVF5VkJReVV5TWlVeVF5VXlNbTVoYldVbE1qSWxNMEVsTWpKMFpYaDBKVEl5SlRKREpUSXlabWxzYkZOMGVXeGxKVEl5SlROQkpUZENKVGRFSlRKREpUSXljR0YwYUNVeU1pVXpRU1UxUWlVM1FpVXlNbXhwYm1WVGRIbHNaU1V5TWlVelFTVTNRaVV5TW14cGJtVlhhV1IwYUNVeU1pVXpRVEFsTjBRbE1rTWxNakptYVd4c1UzUjViR1VsTWpJbE0wRWxOMElsTWpKMGVYQmxKVEl5SlROQkpUSXlibTl1WlNVeU1pVTNSQ1V5UXlVeU1tRmpkR2x2Ym5NbE1qSWxNMEVsTlVJbE4wSWxNakpoWTNScGIyNGxNaklsTTBFbE1qSnRiM1psSlRJeUpUSkRKVEl5ZVNVeU1pVXpRU1V5TWpBbE1qSWxNa01sTWpKNEpUSXlKVE5CSlRJeU1DVXlNaVUzUkNVeVF5VTNRaVV5TW1GamRHbHZiaVV5TWlVelFTVXlNbXhwYm1VbE1qSWxNa01sTWpKNUpUSXlKVE5CSlRJeU1DVXlNaVV5UXlVeU1uZ2xNaklsTTBFbE1qSjNKVEl5SlRkRUpUSkRKVGRDSlRJeVlXTjBhVzl1SlRJeUpUTkJKVEl5YkdsdVpTVXlNaVV5UXlVeU1ua2xNaklsTTBFbE1qSm9KVEl5SlRKREpUSXllQ1V5TWlVelFTVXlNbmNsTWpJbE4wUWxNa01sTjBJbE1qSmhZM1JwYjI0bE1qSWxNMEVsTWpKc2FXNWxKVEl5SlRKREpUSXllU1V5TWlVelFTVXlNbWdsTWpJbE1rTWxNako0SlRJeUpUTkJKVEl5TUNVeU1pVTNSQ1V5UXlVM1FpVXlNbUZqZEdsdmJpVXlNaVV6UVNVeU1tTnNiM05sSlRJeUpUZEVKVFZFSlRkRUpUVkVKVEpESlRJeWJHOWphMlZrSlRJeUpUTkJabUZzYzJVbE1rTWxNakpuY205MWNDVXlNaVV6UVNVeU1pVXlNaVV5UXlVeU1uQnliM0J6SlRJeUpUTkJKVGRDSlRJeWR5VXlNaVV6UVRjd0xqSTBPVGs1T1RrNU9UazVPVGswSlRKREpUSXllU1V5TWlVelFUVXlOaTQxSlRKREpUSXlhQ1V5TWlVelFUUXdKVEpESlRJeVlXNW5iR1VsTWpJbE0wRXdKVEpESlRJeWVDVXlNaVV6UVRVMU9TVXlReVV5TW5wcGJtUmxlQ1V5TWlVelFUUTRKVGRFSlRkRUpUSkRKVEl5TVRWak9ERTVZV1l4TVdWbE1qY2xNaklsTTBFbE4wSWxNakowWlhoMFFteHZZMnNsTWpJbE0wRWxOVUlsTjBJbE1qSndiM05wZEdsdmJpVXlNaVV6UVNVM1FpVXlNbmNsTWpJbE0wRWxNakozTFRJd0pUSXlKVEpESlRJeWFDVXlNaVV6UVNVeU1tZ2xNaklsTWtNbE1qSjVKVEl5SlROQk1DVXlReVV5TW5nbE1qSWxNMEV4TUNVM1JDVXlReVV5TW5SbGVIUWxNaklsTTBFbE1qSWxNaklsTjBRbE5VUWxNa01sTWpKc2FXNWxVM1I1YkdVbE1qSWxNMEVsTjBJbE1qSnNhVzVsUTI5c2IzSWxNaklsTTBFbE1qSTJPU1V5UXpZNUpUSkROamtsTWpJbE1rTWxNakpzYVc1bFYybGtkR2dsTWpJbE0wRXhKVGRFSlRKREpUSXliR2x1YXlVeU1pVXpRU1V5TWlVeU1pVXlReVV5TW1Ob2FXeGtjbVZ1SlRJeUpUTkJKVFZDSlRWRUpUSkRKVEl5Y0dGeVpXNTBKVEl5SlROQkpUSXlKVEl5SlRKREpUSXlZWFIwY21saWRYUmxKVEl5SlROQkpUZENKVEl5YkdsdWEyRmliR1VsTWpJbE0wRjBjblZsSlRKREpUSXlkbWx6YVdKc1pTVXlNaVV6UVhSeWRXVWxNa01sTWpKamIyNTBZV2x1WlhJbE1qSWxNMEZtWVd4elpTVXlReVV5TW5KdmRHRjBZV0pzWlNVeU1pVXpRWFJ5ZFdVbE1rTWxNakp0WVhKclpYSlBabVp6WlhRbE1qSWxNMEUxSlRKREpUSXlZMjlzYkdGd2MyRmliR1VsTWpJbE0wRm1ZV3h6WlNVeVF5VXlNbU52Ykd4aGNITmxaQ1V5TWlVelFXWmhiSE5sSlRkRUpUSkRKVEl5Wm05dWRGTjBlV3hsSlRJeUpUTkJKVGRDSlRkRUpUSkRKVEl5Y21WemFYcGxSR2x5SlRJeUpUTkJKVFZDSlRJeWRHd2xNaklsTWtNbE1qSjBjaVV5TWlVeVF5VXlNbUp5SlRJeUpUSkRKVEl5WW13bE1qSWxOVVFsTWtNbE1qSmtZWFJoUVhSMGNtbGlkWFJsY3lVeU1pVXpRU1UxUWlVM1FpVXlNbWxrSlRJeUpUTkJKVEl5TVRWak9ERmhNR014T0RFMk1UVWxNaklsTWtNbE1qSmpZWFJsWjI5eWVTVXlNaVV6UVNVeU1tUmxabUYxYkhRbE1qSWxNa01sTWpKdVlXMWxKVEl5SlROQkpUSXlKVVUxSlVKQkpUaEdKVVUxSlRoR0pVSTNKVEl5SlRKREpUSXlkbUZzZFdVbE1qSWxNMEVsTWpJbE1qSWxNa01sTWpKMGVYQmxKVEl5SlROQkpUSXliblZ0WW1WeUpUSXlKVGRFSlRKREpUZENKVEl5YVdRbE1qSWxNMEVsTWpJeE5XTTRNV0V3WXpFNE1UZ3lOQ1V5TWlVeVF5VXlNbU5oZEdWbmIzSjVKVEl5SlROQkpUSXlaR1ZtWVhWc2RDVXlNaVV5UXlVeU1tNWhiV1VsTWpJbE0wRWxNaklsUlRVbE9UQWxPRVFsUlRjbFFUY2xRakFsTWpJbE1rTWxNakoyWVd4MVpTVXlNaVV6UVNVeU1pVXlNaVV5UXlVeU1uUjVjR1VsTWpJbE0wRWxNakp6ZEhKcGJtY2xNaklsTjBRbE1rTWxOMElsTWpKcFpDVXlNaVV6UVNVeU1qRTFZemd4WVRCak1UZ3hZbVkzSlRJeUpUSkRKVEl5WTJGMFpXZHZjbmtsTWpJbE0wRWxNakprWldaaGRXeDBKVEl5SlRKREpUSXlibUZ0WlNVeU1pVXpRU1V5TWlWRk5pVTRPU1U0TUNWRk5pVTVReVU0T1NWRk9DVTRNQ1U0TlNVeU1pVXlReVV5TW5aaGJIVmxKVEl5SlROQkpUSXlKVEl5SlRKREpUSXlkSGx3WlNVeU1pVXpRU1V5TW5OMGNtbHVaeVV5TWlVM1JDVXlReVUzUWlVeU1tbGtKVEl5SlROQkpUSXlNVFZqT0RGaE1HTXhPREUwWkRJbE1qSWxNa01sTWpKallYUmxaMjl5ZVNVeU1pVXpRU1V5TW1SbFptRjFiSFFsTWpJbE1rTWxNakp1WVcxbEpUSXlKVE5CSlRJeUpVVTRKVUpHSlRsRkpVVTJKVGhGSlVFMUpUSXlKVEpESlRJeWRtRnNkV1VsTWpJbE0wRWxNaklsTWpJbE1rTWxNakowZVhCbEpUSXlKVE5CSlRJeWJHbHVheVV5TWlVM1JDVXlReVUzUWlVeU1tbGtKVEl5SlROQkpUSXlNVFZqT0RGaE1HTXhPREV6TWpVbE1qSWxNa01sTWpKallYUmxaMjl5ZVNVeU1pVXpRU1V5TW1SbFptRjFiSFFsTWpJbE1rTWxNakp1WVcxbEpUSXlKVE5CSlRJeUpVVTBKVUpGSlVKR0pVVTNKVUZESlVKQkpUSXlKVEpESlRJeWRtRnNkV1VsTWpJbE0wRWxNaklsTWpJbE1rTWxNakowZVhCbEpUSXlKVE5CSlRJeWMzUnlhVzVuSlRJeUpUZEVKVFZFSlRKREpUSXljMmhoY0dWVGRIbHNaU1V5TWlVelFTVTNRaVV5TW1Gc2NHaGhKVEl5SlROQk1TVTNSQ1V5UXlVeU1tbGtKVEl5SlROQkpUSXlNVFZqT0RFNVlXWXhNV1ZsTWpjbE1qSWxNa01sTWpKaGJtTm9iM0p6SlRJeUpUTkJKVFZDSlRkQ0pUSXllU1V5TWlVelFTVXlNakFsTWpJbE1rTWxNako0SlRJeUpUTkJKVEl5ZHlVeVJqSWxNaklsTjBRbE1rTWxOMElsTWpKNUpUSXlKVE5CSlRJeWFDVXlNaVV5UXlVeU1uZ2xNaklsTTBFbE1qSjNKVEpHTWlVeU1pVTNSQ1V5UXlVM1FpVXlNbmtsTWpJbE0wRWxNakpvSlRKR01pVXlNaVV5UXlVeU1uZ2xNaklsTTBFbE1qSXdKVEl5SlRkRUpUSkRKVGRDSlRJeWVTVXlNaVV6UVNVeU1tZ2xNa1l5SlRJeUpUSkRKVEl5ZUNVeU1pVXpRU1V5TW5jbE1qSWxOMFFsTlVRbE1rTWxNakowYVhSc1pTVXlNaVV6UVNVeU1pVkZOU1U1UXlVNE5pVkZOU1ZDUkNWQk1pVXlNaVV5UXlVeU1tTmhkR1ZuYjNKNUpUSXlKVE5CSlRJeVltRnphV01sTWpJbE1rTWxNakp1WVcxbEpUSXlKVE5CSlRJeWNtOTFibVFsTWpJbE1rTWxNakp3WVhSb0pUSXlKVE5CSlRWQ0pUZENKVEl5WVdOMGFXOXVjeVV5TWlVelFTVTFRaVUzUWlVeU1tRmpkR2x2YmlVeU1pVXpRU1V5TW0xdmRtVWxNaklsTWtNbE1qSjVKVEl5SlROQkpUSXlhQ1V5UmpJbE1qSWxNa01sTWpKNEpUSXlKVE5CSlRJeU1DVXlNaVUzUkNVeVF5VTNRaVV5TW5reEpUSXlKVE5CSlRJeUxXZ2xNa1kySlRJeUpUSkRKVEl5WVdOMGFXOXVKVEl5SlROQkpUSXlZM1Z5ZG1VbE1qSWxNa01sTWpKNU1pVXlNaVV6UVNVeU1pMW9KVEpHTmlVeU1pVXlReVV5TW5neUpUSXlKVE5CSlRJeWR5VXlNaVV5UXlVeU1ua2xNaklsTTBFbE1qSm9KVEpHTWlVeU1pVXlReVV5TW5nbE1qSWxNMEVsTWpKM0pUSXlKVEpESlRJeWVERWxNaklsTTBFbE1qSXdKVEl5SlRkRUpUSkRKVGRDSlRJeWVURWxNaklsTTBFbE1qSm9KVEpDYUNVeVJqWWxNaklsTWtNbE1qSmhZM1JwYjI0bE1qSWxNMEVsTWpKamRYSjJaU1V5TWlVeVF5VXlNbmt5SlRJeUpUTkJKVEl5YUNVeVFtZ2xNa1kySlRJeUpUSkRKVEl5ZURJbE1qSWxNMEVsTWpJd0pUSXlKVEpESlRJeWVTVXlNaVV6UVNVeU1tZ2xNa1l5SlRJeUpUSkRKVEl5ZUNVeU1pVXpRU1V5TWpBbE1qSWxNa01sTWpKNE1TVXlNaVV6UVNVeU1uY2xNaklsTjBRbE1rTWxOMElsTWpKaFkzUnBiMjRsTWpJbE0wRWxNakpqYkc5elpTVXlNaVUzUkNVMVJDVTNSQ1UxUkNVeVF5VXlNbVpwYkd4VGRIbHNaU1V5TWlVelFTVTNRaVV5TW1OdmJHOXlKVEl5SlROQkpUSXlNQ1V5UXpJd05DVXlRekl3TkNVeU1pVXlReVV5TW5SNWNHVWxNaklsTTBFbE1qSnpiMnhwWkNVeU1pVTNSQ1V5UXlVeU1teHZZMnRsWkNVeU1pVXpRV1poYkhObEpUSkRKVEl5WjNKdmRYQWxNaklsTTBFbE1qSWxNaklsTWtNbE1qSndjbTl3Y3lVeU1pVXpRU1UzUWlVeU1uY2xNaklsTTBFeU55VXlReVV5TW1GdVoyeGxKVEl5SlROQk1DVXlReVV5TW1nbE1qSWxNMEV5TnlVeVF5VXlNbmtsTWpJbE0wRXpOVGt1TlNVeVF5VXlNbnBwYm1SbGVDVXlNaVV6UVRnbE1rTWxNako0SlRJeUpUTkJOakk1TGpJMUpUZEVKVGRFSlRKREpUSXlNVFZqT0RGaE5EZ3lNemc1T1RnbE1qSWxNMEVsTjBJbE1qSjBaWGgwUW14dlkyc2xNaklsTTBFbE5VSWxOMElsTWpKd2IzTnBkR2x2YmlVeU1pVXpRU1UzUWlVeU1uY2xNaklsTTBFbE1qSjNKVEl5SlRKREpUSXllU1V5TWlVelFUQWxNa01sTWpKb0pUSXlKVE5CSlRJeWFDVXlNaVV5UXlVeU1uZ2xNaklsTTBFd0pUZEVKVEpESlRJeWRHVjRkQ1V5TWlVelFTVXlNaVV6UTJJbE0wVWxSVFlsUVRnbFFURWxSVFVsT1VVbE9FSWxNME1sTWtaaUpUTkZKVEl5SlRkRUpUVkVKVEpESlRJeWJHbHVaVk4wZVd4bEpUSXlKVE5CSlRkQ0pUZEVKVEpESlRJeWJHbHVheVV5TWlVelFTVXlNaVV5TWlVeVF5VXlNbU5vYVd4a2NtVnVKVEl5SlROQkpUVkNKVFZFSlRKREpUSXljR0Z5Wlc1MEpUSXlKVE5CSlRJeUpUSXlKVEpESlRJeVlYUjBjbWxpZFhSbEpUSXlKVE5CSlRkQ0pUSXliR2x1YTJGaWJHVWxNaklsTTBGbVlXeHpaU1V5UXlVeU1uWnBjMmxpYkdVbE1qSWxNMEYwY25WbEpUSkRKVEl5WTI5dWRHRnBibVZ5SlRJeUpUTkJabUZzYzJVbE1rTWxNakp5YjNSaGRHRmliR1VsTWpJbE0wRjBjblZsSlRKREpUSXliV0Z5YTJWeVQyWm1jMlYwSlRJeUpUTkJOU1V5UXlVeU1tTnZiR3hoY0hOaFlteGxKVEl5SlROQlptRnNjMlVsTWtNbE1qSmpiMnhzWVhCelpXUWxNaklsTTBGbVlXeHpaU1UzUkNVeVF5VXlNbVp2Ym5SVGRIbHNaU1V5TWlVelFTVTNRaVV5TW5OcGVtVWxNaklsTTBFeU5DVTNSQ1V5UXlVeU1uSmxjMmw2WlVScGNpVXlNaVV6UVNVMVFpVXlNblJzSlRJeUpUSkRKVEl5ZEhJbE1qSWxNa01sTWpKaWNpVXlNaVV5UXlVeU1tSnNKVEl5SlRWRUpUSkRKVEl5WkdGMFlVRjBkSEpwWW5WMFpYTWxNaklsTTBFbE5VSWxOMElsTWpKcFpDVXlNaVV6UVNVeU1qRTFZemd4WVRRNE1qTTRNbU15SlRJeUpUSkRKVEl5WTJGMFpXZHZjbmtsTWpJbE0wRWxNakprWldaaGRXeDBKVEl5SlRKREpUSXlibUZ0WlNVeU1pVXpRU1V5TWlWRk5TVkNRU1U0UmlWRk5TVTRSaVZDTnlVeU1pVXlReVV5TW5aaGJIVmxKVEl5SlROQkpUSXlKVEl5SlRKREpUSXlkSGx3WlNVeU1pVXpRU1V5TW01MWJXSmxjaVV5TWlVM1JDVXlReVUzUWlVeU1tbGtKVEl5SlROQkpUSXlNVFZqT0RGaE5EZ3lNemd6TldFbE1qSWxNa01sTWpKallYUmxaMjl5ZVNVeU1pVXpRU1V5TW1SbFptRjFiSFFsTWpJbE1rTWxNakp1WVcxbEpUSXlKVE5CSlRJeUpVVTFKVGt3SlRoRUpVVTNKVUUzSlVJd0pUSXlKVEpESlRJeWRtRnNkV1VsTWpJbE0wRWxNaklsTWpJbE1rTWxNakowZVhCbEpUSXlKVE5CSlRJeWMzUnlhVzVuSlRJeUpUZEVKVEpESlRkQ0pUSXlhV1FsTWpJbE0wRWxNakl4TldNNE1XRTBPREl6T0RCaVlTVXlNaVV5UXlVeU1tTmhkR1ZuYjNKNUpUSXlKVE5CSlRJeVpHVm1ZWFZzZENVeU1pVXlReVV5TW01aGJXVWxNaklsTTBFbE1qSWxSVFlsT0RrbE9EQWxSVFlsT1VNbE9Ea2xSVGdsT0RBbE9EVWxNaklsTWtNbE1qSjJZV3gxWlNVeU1pVXpRU1V5TWlVeU1pVXlReVV5TW5SNWNHVWxNaklsTTBFbE1qSnpkSEpwYm1jbE1qSWxOMFFsTWtNbE4wSWxNakpwWkNVeU1pVXpRU1V5TWpFMVl6Z3hZVFE0TWpNNE9EbGpKVEl5SlRKREpUSXlZMkYwWldkdmNua2xNaklsTTBFbE1qSmtaV1poZFd4MEpUSXlKVEpESlRJeWJtRnRaU1V5TWlVelFTVXlNaVZGT0NWQ1JpVTVSU1ZGTmlVNFJTVkJOU1V5TWlVeVF5VXlNblpoYkhWbEpUSXlKVE5CSlRJeUpUSXlKVEpESlRJeWRIbHdaU1V5TWlVelFTVXlNbXhwYm1zbE1qSWxOMFFsTWtNbE4wSWxNakpwWkNVeU1pVXpRU1V5TWpFMVl6Z3hZVFE0TWpNNE5XUm1KVEl5SlRKREpUSXlZMkYwWldkdmNua2xNaklsTTBFbE1qSmtaV1poZFd4MEpUSXlKVEpESlRJeWJtRnRaU1V5TWlVelFTVXlNaVZGTkNWQ1JTVkNSaVZGTnlWQlF5VkNRU1V5TWlVeVF5VXlNblpoYkhWbEpUSXlKVE5CSlRJeUpUSXlKVEpESlRJeWRIbHdaU1V5TWlVelFTVXlNbk4wY21sdVp5VXlNaVUzUkNVMVJDVXlReVV5TW5Ob1lYQmxVM1I1YkdVbE1qSWxNMEVsTjBJbE1qSmhiSEJvWVNVeU1pVXpRVEVsTjBRbE1rTWxNakpwWkNVeU1pVXpRU1V5TWpFMVl6Z3hZVFE0TWpNNE9UazRKVEl5SlRKREpUSXlZVzVqYUc5eWN5VXlNaVV6UVNVMVFpVTFSQ1V5UXlVeU1tTmhkR1ZuYjNKNUpUSXlKVE5CSlRJeVltRnphV01sTWpJbE1rTWxNakowYVhSc1pTVXlNaVV6UVNVeU1pVkZOaVU1TmlVNE55VkZOaVU1UXlWQlF5VXlNaVV5UXlVeU1tNWhiV1VsTWpJbE0wRWxNakowWlhoMEpUSXlKVEpESlRJeVptbHNiRk4wZVd4bEpUSXlKVE5CSlRkQ0pUZEVKVEpESlRJeWNHRjBhQ1V5TWlVelFTVTFRaVUzUWlVeU1teHBibVZUZEhsc1pTVXlNaVV6UVNVM1FpVXlNbXhwYm1WWGFXUjBhQ1V5TWlVelFUQWxOMFFsTWtNbE1qSm1hV3hzVTNSNWJHVWxNaklsTTBFbE4wSWxNakowZVhCbEpUSXlKVE5CSlRJeWJtOXVaU1V5TWlVM1JDVXlReVV5TW1GamRHbHZibk1sTWpJbE0wRWxOVUlsTjBJbE1qSmhZM1JwYjI0bE1qSWxNMEVsTWpKdGIzWmxKVEl5SlRKREpUSXllU1V5TWlVelFTVXlNakFsTWpJbE1rTWxNako0SlRJeUpUTkJKVEl5TUNVeU1pVTNSQ1V5UXlVM1FpVXlNbUZqZEdsdmJpVXlNaVV6UVNVeU1teHBibVVsTWpJbE1rTWxNako1SlRJeUpUTkJKVEl5TUNVeU1pVXlReVV5TW5nbE1qSWxNMEVsTWpKM0pUSXlKVGRFSlRKREpUZENKVEl5WVdOMGFXOXVKVEl5SlROQkpUSXliR2x1WlNVeU1pVXlReVV5TW5rbE1qSWxNMEVsTWpKb0pUSXlKVEpESlRJeWVDVXlNaVV6UVNVeU1uY2xNaklsTjBRbE1rTWxOMElsTWpKaFkzUnBiMjRsTWpJbE0wRWxNakpzYVc1bEpUSXlKVEpESlRJeWVTVXlNaVV6UVNVeU1tZ2xNaklsTWtNbE1qSjRKVEl5SlROQkpUSXlNQ1V5TWlVM1JDVXlReVUzUWlVeU1tRmpkR2x2YmlVeU1pVXpRU1V5TW1Oc2IzTmxKVEl5SlRkRUpUVkVKVGRFSlRWRUpUSkRKVEl5Ykc5amEyVmtKVEl5SlROQlptRnNjMlVsTWtNbE1qSm5jbTkxY0NVeU1pVXpRU1V5TWlVeU1pVXlReVV5TW5CeWIzQnpKVEl5SlROQkpUZENKVEl5ZHlVeU1pVXpRVGN3TGpJME9UazVPVGs1T1RrNU9UazBKVEpESlRJeWVTVXlNaVV6UVRFMk55NDFKVEpESlRJeWFDVXlNaVV6UVRRd0pUSkRKVEl5WVc1bmJHVWxNaklsTTBFd0pUSkRKVEl5ZUNVeU1pVXpRVE15TVM0MUpUSkRKVEl5ZW1sdVpHVjRKVEl5SlROQk1qVWxOMFFsTjBRbE1rTWxNakl4TldNNE1UbGhaakV4WlRSbUpUSXlKVE5CSlRkQ0pUSXlkR1Y0ZEVKc2IyTnJKVEl5SlROQkpUVkNKVGRDSlRJeWNHOXphWFJwYjI0bE1qSWxNMEVsTjBJbE1qSjNKVEl5SlROQkpUSXlkeTB5TUNVeU1pVXlReVV5TW1nbE1qSWxNMEVsTWpKb0tqQXVOelVsTWpJbE1rTWxNako1SlRJeUpUTkJKVEl5YUNvd0xqSTFKVEl5SlRKREpUSXllQ1V5TWlVelFTVXlNakV3SlRJeUpUZEVKVEpESlRJeWRHVjRkQ1V5TWlVelFTVXlNaVV5TWlVM1JDVTFSQ1V5UXlVeU1teHBibVZUZEhsc1pTVXlNaVV6UVNVM1FpVXlNbXhwYm1WWGFXUjBhQ1V5TWlVelFUQWxOMFFsTWtNbE1qSnNhVzVySlRJeUpUTkJKVEl5SlRJeUpUSkRKVEl5WTJocGJHUnlaVzRsTWpJbE0wRWxOVUlsTlVRbE1rTWxNakp3WVhKbGJuUWxNaklsTTBFbE1qSWxNaklsTWtNbE1qSmhkSFJ5YVdKMWRHVWxNaklsTTBFbE4wSWxNakpzYVc1cllXSnNaU1V5TWlVelFYUnlkV1VsTWtNbE1qSjJhWE5wWW14bEpUSXlKVE5CZEhKMVpTVXlReVV5TW1OdmJuUmhhVzVsY2lVeU1pVXpRV1poYkhObEpUSkRKVEl5Y205MFlYUmhZbXhsSlRJeUpUTkJkSEoxWlNVeVF5VXlNbTFoY210bGNrOW1abk5sZENVeU1pVXpRVFVsTWtNbE1qSmpiMnhzWVhCellXSnNaU1V5TWlVelFXWmhiSE5sSlRKREpUSXlZMjlzYkdGd2MyVmtKVEl5SlROQlptRnNjMlVsTjBRbE1rTWxNakptYjI1MFUzUjViR1VsTWpJbE0wRWxOMElsTjBRbE1rTWxNakp5WlhOcGVtVkVhWElsTWpJbE0wRWxOVUlsTWpKMGJDVXlNaVV5UXlVeU1uUnlKVEl5SlRKREpUSXlZbklsTWpJbE1rTWxNakppYkNVeU1pVTFSQ1V5UXlVeU1tUmhkR0ZCZEhSeWFXSjFkR1Z6SlRJeUpUTkJKVFZDSlRkQ0pUSXlhV1FsTWpJbE0wRWxNakl4TldNNE1XRXdZekU0TUdFek5DVXlNaVV5UXlVeU1tTmhkR1ZuYjNKNUpUSXlKVE5CSlRJeVpHVm1ZWFZzZENVeU1pVXlReVV5TW01aGJXVWxNaklsTTBFbE1qSWxSVFVsUWtFbE9FWWxSVFVsT0VZbFFqY2xNaklsTWtNbE1qSjJZV3gxWlNVeU1pVXpRU1V5TWlVeU1pVXlReVV5TW5SNWNHVWxNaklsTTBFbE1qSnVkVzFpWlhJbE1qSWxOMFFsTWtNbE4wSWxNakpwWkNVeU1pVXpRU1V5TWpFMVl6Z3hZVEJqTVRnd056Vm1KVEl5SlRKREpUSXlZMkYwWldkdmNua2xNaklsTTBFbE1qSmtaV1poZFd4MEpUSXlKVEpESlRJeWJtRnRaU1V5TWlVelFTVXlNaVZGTlNVNU1DVTRSQ1ZGTnlWQk55VkNNQ1V5TWlVeVF5VXlNblpoYkhWbEpUSXlKVE5CSlRJeUpUSXlKVEpESlRJeWRIbHdaU1V5TWlVelFTVXlNbk4wY21sdVp5VXlNaVUzUkNVeVF5VTNRaVV5TW1sa0pUSXlKVE5CSlRJeU1UVmpPREZoTUdNeE9EQm1OMlFsTWpJbE1rTWxNakpqWVhSbFoyOXllU1V5TWlVelFTVXlNbVJsWm1GMWJIUWxNaklsTWtNbE1qSnVZVzFsSlRJeUpUTkJKVEl5SlVVMkpUZzVKVGd3SlVVMkpUbERKVGc1SlVVNEpUZ3dKVGcxSlRJeUpUSkRKVEl5ZG1Gc2RXVWxNaklsTTBFbE1qSWxNaklsTWtNbE1qSjBlWEJsSlRJeUpUTkJKVEl5YzNSeWFXNW5KVEl5SlRkRUpUSkRKVGRDSlRJeWFXUWxNaklsTTBFbE1qSXhOV000TVdFd1l6RTRNRFF6TWlVeU1pVXlReVV5TW1OaGRHVm5iM0o1SlRJeUpUTkJKVEl5WkdWbVlYVnNkQ1V5TWlVeVF5VXlNbTVoYldVbE1qSWxNMEVsTWpJbFJUZ2xRa1lsT1VVbFJUWWxPRVVsUVRVbE1qSWxNa01sTWpKMllXeDFaU1V5TWlVelFTVXlNaVV5TWlVeVF5VXlNblI1Y0dVbE1qSWxNMEVsTWpKc2FXNXJKVEl5SlRkRUpUSkRKVGRDSlRJeWFXUWxNaklsTTBFbE1qSXhOV000TVdFd1l6RTRNRFl3WVNVeU1pVXlReVV5TW1OaGRHVm5iM0o1SlRJeUpUTkJKVEl5WkdWbVlYVnNkQ1V5TWlVeVF5VXlNbTVoYldVbE1qSWxNMEVsTWpJbFJUUWxRa1VsUWtZbFJUY2xRVU1sUWtFbE1qSWxNa01sTWpKMllXeDFaU1V5TWlVelFTVXlNaVV5TWlVeVF5VXlNblI1Y0dVbE1qSWxNMEVsTWpKemRISnBibWNsTWpJbE4wUWxOVVFsTWtNbE1qSnphR0Z3WlZOMGVXeGxKVEl5SlROQkpUZENKVEl5WVd4d2FHRWxNaklsTTBFeEpUZEVKVEpESlRJeWFXUWxNaklsTTBFbE1qSXhOV000TVRsaFpqRXhaVFJtSlRJeUpUSkRKVEl5WVc1amFHOXljeVV5TWlVelFTVTFRaVUzUWlVeU1ua2xNaklsTTBFbE1qSXdKVEl5SlRKREpUSXllQ1V5TWlVelFTVXlNbmNsTWtZeUpUSXlKVGRFSlRKREpUZENKVEl5ZVNVeU1pVXpRU1V5TW1nbE1qSWxNa01sTWpKNEpUSXlKVE5CSlRJeWR5VXlSaklsTWpJbE4wUWxNa01sTjBJbE1qSjVKVEl5SlROQkpUSXlhQ1V5UmpJbE1qSWxNa01sTWpKNEpUSXlKVE5CSlRJeWR5b3dMakkxSlRJeUpUZEVKVEpESlRkQ0pUSXllU1V5TWlVelFTVXlNbWdsTWtZeUpUSXlKVEpESlRJeWVDVXlNaVV6UVNVeU1uY3FNQzQzTlNVeU1pVTNSQ1UxUkNVeVF5VXlNblJwZEd4bEpUSXlKVE5CSlRJeUpVVTBKVUk0SlRnNUpVVTRKVUUzSlRreUpVVTFKVUpFSlVFeUpUSXlKVEpESlRJeVkyRjBaV2R2Y25rbE1qSWxNMEVsTWpKaVlYTnBZeVV5TWlVeVF5VXlNbTVoYldVbE1qSWxNMEVsTWpKMGNtbGhibWRzWlNVeU1pVXlReVV5TW5CaGRHZ2xNaklsTTBFbE5VSWxOMElsTWpKaFkzUnBiMjV6SlRJeUpUTkJKVFZDSlRkQ0pUSXlZV04wYVc5dUpUSXlKVE5CSlRJeWJXOTJaU1V5TWlVeVF5VXlNbmtsTWpJbE0wRWxNakl3SlRJeUpUSkRKVEl5ZUNVeU1pVXpRU1V5TW5jbE1rWXlKVEl5SlRkRUpUSkRKVGRDSlRJeVlXTjBhVzl1SlRJeUpUTkJKVEl5YkdsdVpTVXlNaVV5UXlVeU1ua2xNaklsTTBFbE1qSm9KVEl5SlRKREpUSXllQ1V5TWlVelFTVXlNbmNsTWpJbE4wUWxNa01sTjBJbE1qSmhZM1JwYjI0bE1qSWxNMEVsTWpKc2FXNWxKVEl5SlRKREpUSXllU1V5TWlVelFTVXlNbWdsTWpJbE1rTWxNako0SlRJeUpUTkJKVEl5TUNVeU1pVTNSQ1V5UXlVM1FpVXlNbUZqZEdsdmJpVXlNaVV6UVNVeU1tTnNiM05sSlRJeUpUZEVKVFZFSlRkRUpUVkVKVEpESlRJeVptbHNiRk4wZVd4bEpUSXlKVE5CSlRkQ0pUSXlZMjlzYjNJbE1qSWxNMEVsTWpJeE9EUWxNa014T0RRbE1rTXhPRFFsTWpJbE1rTWxNakowZVhCbEpUSXlKVE5CSlRJeWMyOXNhV1FsTWpJbE4wUWxNa01sTWpKc2IyTnJaV1FsTWpJbE0wRm1ZV3h6WlNVeVF5VXlNbWR5YjNWd0pUSXlKVE5CSlRJeUpUSXlKVEpESlRJeWNISnZjSE1sTWpJbE0wRWxOMElsTWpKM0pUSXlKVE5CTVRreEpUSkRKVEl5WVc1bmJHVWxNaklsTTBFeExqVTNNRGM1TmpNeU5qYzVORGc1TmpZbE1rTWxNakpvSlRJeUpUTkJNVEE0TGpBd01EQXdNREF3TURBd01EQXhKVEpESlRJeWVTVXlNaVV6UVRNeU1TVXlReVV5TW5wcGJtUmxlQ1V5TWlVelFUSWxNa01sTWpKNEpUSXlKVE5CT1RReExqSTFKVGRFSlRkRUpUSkRKVEl5TVRWak9ERTVZV1l4TVdVeFpTVXlNaVV6UVNVM1FpVXlNblJsZUhSQ2JHOWpheVV5TWlVelFTVTFRaVUzUWlVeU1uQnZjMmwwYVc5dUpUSXlKVE5CSlRkQ0pUSXlkeVV5TWlVelFTVXlNbmN0TWpBbE1qSWxNa01sTWpKb0pUSXlKVE5CSlRJeWFDVXlNaVV5UXlVeU1ua2xNaklsTTBFd0pUSkRKVEl5ZUNVeU1pVXpRVEV3SlRkRUpUSkRKVEl5ZEdWNGRDVXlNaVV6UVNVeU1pVXlNaVUzUkNVMVJDVXlReVV5TW14cGJtVlRkSGxzWlNVeU1pVXpRU1UzUWlVeU1teHBibVZEYjJ4dmNpVXlNaVV6UVNVeU1qWTVKVEpETmprbE1rTTJPU1V5TWlVeVF5VXlNbXhwYm1WWGFXUjBhQ1V5TWlVelFURWxOMFFsTWtNbE1qSnNhVzVySlRJeUpUTkJKVEl5SlRJeUpUSkRKVEl5WTJocGJHUnlaVzRsTWpJbE0wRWxOVUlsTlVRbE1rTWxNakp3WVhKbGJuUWxNaklsTTBFbE1qSWxNaklsTWtNbE1qSmhkSFJ5YVdKMWRHVWxNaklsTTBFbE4wSWxNakpzYVc1cllXSnNaU1V5TWlVelFYUnlkV1VsTWtNbE1qSjJhWE5wWW14bEpUSXlKVE5CZEhKMVpTVXlReVV5TW1OdmJuUmhhVzVsY2lVeU1pVXpRV1poYkhObEpUSkRKVEl5Y205MFlYUmhZbXhsSlRJeUpUTkJkSEoxWlNVeVF5VXlNbTFoY210bGNrOW1abk5sZENVeU1pVXpRVFVsTWtNbE1qSmpiMnhzWVhCellXSnNaU1V5TWlVelFXWmhiSE5sSlRKREpUSXlZMjlzYkdGd2MyVmtKVEl5SlROQlptRnNjMlVsTjBRbE1rTWxNakptYjI1MFUzUjViR1VsTWpJbE0wRWxOMElsTjBRbE1rTWxNakp5WlhOcGVtVkVhWElsTWpJbE0wRWxOVUlsTWpKMGJDVXlNaVV5UXlVeU1uUnlKVEl5SlRKREpUSXlZbklsTWpJbE1rTWxNakppYkNVeU1pVTFSQ1V5UXlVeU1tUmhkR0ZCZEhSeWFXSjFkR1Z6SlRJeUpUTkJKVFZDSlRkQ0pUSXlhV1FsTWpJbE0wRWxNakl4TldNNE1XRXdZekU0TVRKalpDVXlNaVV5UXlVeU1tTmhkR1ZuYjNKNUpUSXlKVE5CSlRJeVpHVm1ZWFZzZENVeU1pVXlReVV5TW01aGJXVWxNaklsTTBFbE1qSWxSVFVsUWtFbE9FWWxSVFVsT0VZbFFqY2xNaklsTWtNbE1qSjJZV3gxWlNVeU1pVXpRU1V5TWlVeU1pVXlReVV5TW5SNWNHVWxNaklsTTBFbE1qSnVkVzFpWlhJbE1qSWxOMFFsTWtNbE4wSWxNakpwWkNVeU1pVXpRU1V5TWpFMVl6Z3hZVEJqTVRneE9XUmlKVEl5SlRKREpUSXlZMkYwWldkdmNua2xNaklsTTBFbE1qSmtaV1poZFd4MEpUSXlKVEpESlRJeWJtRnRaU1V5TWlVelFTVXlNaVZGTlNVNU1DVTRSQ1ZGTnlWQk55VkNNQ1V5TWlVeVF5VXlNblpoYkhWbEpUSXlKVE5CSlRJeUpUSXlKVEpESlRJeWRIbHdaU1V5TWlVelFTVXlNbk4wY21sdVp5VXlNaVUzUkNVeVF5VTNRaVV5TW1sa0pUSXlKVE5CSlRJeU1UVmpPREZoTUdNeE9ERXhaVGtsTWpJbE1rTWxNakpqWVhSbFoyOXllU1V5TWlVelFTVXlNbVJsWm1GMWJIUWxNaklsTWtNbE1qSnVZVzFsSlRJeUpUTkJKVEl5SlVVMkpUZzVKVGd3SlVVMkpUbERKVGc1SlVVNEpUZ3dKVGcxSlRJeUpUSkRKVEl5ZG1Gc2RXVWxNaklsTTBFbE1qSWxNaklsTWtNbE1qSjBlWEJsSlRJeUpUTkJKVEl5YzNSeWFXNW5KVEl5SlRkRUpUSkRKVGRDSlRJeWFXUWxNaklsTTBFbE1qSXhOV000TVdFd1l6RTRNVFV3WVNVeU1pVXlReVV5TW1OaGRHVm5iM0o1SlRJeUpUTkJKVEl5WkdWbVlYVnNkQ1V5TWlVeVF5VXlNbTVoYldVbE1qSWxNMEVsTWpJbFJUZ2xRa1lsT1VVbFJUWWxPRVVsUVRVbE1qSWxNa01sTWpKMllXeDFaU1V5TWlVelFTVXlNaVV5TWlVeVF5VXlNblI1Y0dVbE1qSWxNMEVsTWpKc2FXNXJKVEl5SlRkRUpUSkRKVGRDSlRJeWFXUWxNaklsTTBFbE1qSXhOV000TVdFd1l6RTRNV0kwT0NVeU1pVXlReVV5TW1OaGRHVm5iM0o1SlRJeUpUTkJKVEl5WkdWbVlYVnNkQ1V5TWlVeVF5VXlNbTVoYldVbE1qSWxNMEVsTWpJbFJUUWxRa1VsUWtZbFJUY2xRVU1sUWtFbE1qSWxNa01sTWpKMllXeDFaU1V5TWlVelFTVXlNaVV5TWlVeVF5VXlNblI1Y0dVbE1qSWxNMEVsTWpKemRISnBibWNsTWpJbE4wUWxOVVFsTWtNbE1qSnphR0Z3WlZOMGVXeGxKVEl5SlROQkpUZENKVEl5WVd4d2FHRWxNaklsTTBFeEpUZEVKVEpESlRJeWFXUWxNaklsTTBFbE1qSXhOV000TVRsaFpqRXhaVEZsSlRJeUpUSkRKVEl5WVc1amFHOXljeVV5TWlVelFTVTFRaVUzUWlVeU1ua2xNaklsTTBFbE1qSXdKVEl5SlRKREpUSXllQ1V5TWlVelFTVXlNbmNsTWtZeUpUSXlKVGRFSlRKREpUZENKVEl5ZVNVeU1pVXpRU1V5TW1nbE1qSWxNa01sTWpKNEpUSXlKVE5CSlRJeWR5VXlSaklsTWpJbE4wUWxNa01sTjBJbE1qSjVKVEl5SlROQkpUSXlhQ1V5UmpJbE1qSWxNa01sTWpKNEpUSXlKVE5CSlRJeU1DVXlNaVUzUkNVeVF5VTNRaVV5TW5rbE1qSWxNMEVsTWpKb0pUSkdNaVV5TWlVeVF5VXlNbmdsTWpJbE0wRWxNakozSlRJeUpUZEVKVFZFSlRKREpUSXlkR2wwYkdVbE1qSWxNMEVsTWpJbFJUVWxPVU1sT0RZbFJUVWxRa1FsUVRJbE1qSWxNa01sTWpKallYUmxaMjl5ZVNVeU1pVXpRU1V5TW1KaGMybGpKVEl5SlRKREpUSXlibUZ0WlNVeU1pVXpRU1V5TW5KdmRXNWtKVEl5SlRKREpUSXljR0YwYUNVeU1pVXpRU1UxUWlVM1FpVXlNbUZqZEdsdmJuTWxNaklsTTBFbE5VSWxOMElsTWpKaFkzUnBiMjRsTWpJbE0wRWxNakp0YjNabEpUSXlKVEpESlRJeWVTVXlNaVV6UVNVeU1tZ2xNa1l5SlRJeUpUSkRKVEl5ZUNVeU1pVXpRU1V5TWpBbE1qSWxOMFFsTWtNbE4wSWxNako1TVNVeU1pVXpRU1V5TWkxb0pUSkdOaVV5TWlVeVF5VXlNbUZqZEdsdmJpVXlNaVV6UVNVeU1tTjFjblpsSlRJeUpUSkRKVEl5ZVRJbE1qSWxNMEVsTWpJdGFDVXlSallsTWpJbE1rTWxNako0TWlVeU1pVXpRU1V5TW5jbE1qSWxNa01sTWpKNUpUSXlKVE5CSlRJeWFDVXlSaklsTWpJbE1rTWxNako0SlRJeUpUTkJKVEl5ZHlVeU1pVXlReVV5TW5neEpUSXlKVE5CSlRJeU1DVXlNaVUzUkNVeVF5VTNRaVV5TW5reEpUSXlKVE5CSlRJeWFDVXlRbWdsTWtZMkpUSXlKVEpESlRJeVlXTjBhVzl1SlRJeUpUTkJKVEl5WTNWeWRtVWxNaklsTWtNbE1qSjVNaVV5TWlVelFTVXlNbWdsTWtKb0pUSkdOaVV5TWlVeVF5VXlNbmd5SlRJeUpUTkJKVEl5TUNVeU1pVXlReVV5TW5rbE1qSWxNMEVsTWpKb0pUSkdNaVV5TWlVeVF5VXlNbmdsTWpJbE0wRWxNakl3SlRJeUpUSkRKVEl5ZURFbE1qSWxNMEVsTWpKM0pUSXlKVGRFSlRKREpUZENKVEl5WVdOMGFXOXVKVEl5SlROQkpUSXlZMnh2YzJVbE1qSWxOMFFsTlVRbE4wUWxOVVFsTWtNbE1qSm1hV3hzVTNSNWJHVWxNaklsTTBFbE4wSWxNakpqYjJ4dmNpVXlNaVV6UVNVeU1qRXdNaVV5UXpJd05DVXlRekFsTWpJbE1rTWxNakowZVhCbEpUSXlKVE5CSlRJeWMyOXNhV1FsTWpJbE4wUWxNa01sTWpKc2IyTnJaV1FsTWpJbE0wRm1ZV3h6WlNVeVF5VXlNbWR5YjNWd0pUSXlKVE5CSlRJeUpUSXlKVEpESlRJeWNISnZjSE1sTWpJbE0wRWxOMElsTWpKM0pUSXlKVE5CTWpjbE1rTWxNakpoYm1kc1pTVXlNaVV6UVRBbE1rTWxNakpvSlRJeUpUTkJNamNsTWtNbE1qSjVKVEl5SlROQk16VTVMalVsTWtNbE1qSjZhVzVrWlhnbE1qSWxNMEU1SlRKREpUSXllQ1V5TWlVelFUZzJOaTQzTlNVM1JDVTNSQ1V5UXlVeU1qRTFZemd4WVdSak1tRmpZVEJsSlRJeUpUTkJKVGRDSlRJeWRHVjRkRUpzYjJOckpUSXlKVE5CSlRWQ0pUZENKVEl5Y0c5emFYUnBiMjRsTWpJbE0wRWxOMElsTWpKM0pUSXlKVE5CSlRJeWR5VXlNaVV5UXlVeU1ua2xNaklsTTBFd0pUSkRKVEl5YUNVeU1pVXpRU1V5TW1nbE1qSWxNa01sTWpKNEpUSXlKVE5CTUNVM1JDVXlReVV5TW5SbGVIUWxNaklsTTBFbE1qSWxNME5pSlRORkpVVTNKVUZGSlRrM0pVVTJKVUl6SlRrMUpUTkRKVEpHWWlVelJTVXlNaVUzUkNVMVJDVXlReVV5TW14cGJtVlRkSGxzWlNVeU1pVXpRU1UzUWlVM1JDVXlReVV5TW14cGJtc2xNaklsTTBFbE1qSWxNaklsTWtNbE1qSmphR2xzWkhKbGJpVXlNaVV6UVNVMVFpVTFSQ1V5UXlVeU1uQmhjbVZ1ZENVeU1pVXpRU1V5TWlVeU1pVXlReVV5TW1GMGRISnBZblYwWlNVeU1pVXpRU1UzUWlVeU1teHBibXRoWW14bEpUSXlKVE5CWm1Gc2MyVWxNa01sTWpKMmFYTnBZbXhsSlRJeUpUTkJkSEoxWlNVeVF5VXlNbU52Ym5SaGFXNWxjaVV5TWlVelFXWmhiSE5sSlRKREpUSXljbTkwWVhSaFlteGxKVEl5SlROQmRISjFaU1V5UXlVeU1tMWhjbXRsY2s5bVpuTmxkQ1V5TWlVelFUVWxNa01sTWpKamIyeHNZWEJ6WVdKc1pTVXlNaVV6UVdaaGJITmxKVEpESlRJeVkyOXNiR0Z3YzJWa0pUSXlKVE5CWm1Gc2MyVWxOMFFsTWtNbE1qSm1iMjUwVTNSNWJHVWxNaklsTTBFbE4wSWxNakp6YVhwbEpUSXlKVE5CTWpRbE4wUWxNa01sTWpKeVpYTnBlbVZFYVhJbE1qSWxNMEVsTlVJbE1qSjBiQ1V5TWlVeVF5VXlNblJ5SlRJeUpUSkRKVEl5WW5JbE1qSWxNa01sTWpKaWJDVXlNaVUxUkNVeVF5VXlNbVJoZEdGQmRIUnlhV0oxZEdWekpUSXlKVE5CSlRWQ0pUZENKVEl5YVdRbE1qSWxNMEVsTWpJeE5XTTRNV0ZrWXpNMk5tVTJZaVV5TWlVeVF5VXlNbU5oZEdWbmIzSjVKVEl5SlROQkpUSXlaR1ZtWVhWc2RDVXlNaVV5UXlVeU1tNWhiV1VsTWpJbE0wRWxNaklsUlRVbFFrRWxPRVlsUlRVbE9FWWxRamNsTWpJbE1rTWxNakoyWVd4MVpTVXlNaVV6UVNVeU1pVXlNaVV5UXlVeU1uUjVjR1VsTWpJbE0wRWxNakp1ZFcxaVpYSWxNaklsTjBRbE1rTWxOMElsTWpKcFpDVXlNaVV6UVNVeU1qRTFZemd4WVdSak16WTJNak5pSlRJeUpUSkRKVEl5WTJGMFpXZHZjbmtsTWpJbE0wRWxNakprWldaaGRXeDBKVEl5SlRKREpUSXlibUZ0WlNVeU1pVXpRU1V5TWlWRk5TVTVNQ1U0UkNWRk55VkJOeVZDTUNVeU1pVXlReVV5TW5aaGJIVmxKVEl5SlROQkpUSXlKVEl5SlRKREpUSXlkSGx3WlNVeU1pVXpRU1V5TW5OMGNtbHVaeVV5TWlVM1JDVXlReVUzUWlVeU1tbGtKVEl5SlROQkpUSXlNVFZqT0RGaFpHTXpOalpqTVdNbE1qSWxNa01sTWpKallYUmxaMjl5ZVNVeU1pVXpRU1V5TW1SbFptRjFiSFFsTWpJbE1rTWxNakp1WVcxbEpUSXlKVE5CSlRJeUpVVTJKVGc1SlRnd0pVVTJKVGxESlRnNUpVVTRKVGd3SlRnMUpUSXlKVEpESlRJeWRtRnNkV1VsTWpJbE0wRWxNaklsTWpJbE1rTWxNakowZVhCbEpUSXlKVE5CSlRJeWMzUnlhVzVuSlRJeUpUZEVKVEpESlRkQ0pUSXlhV1FsTWpJbE0wRWxNakl4TldNNE1XRmtZek0yTmpCbFpDVXlNaVV5UXlVeU1tTmhkR1ZuYjNKNUpUSXlKVE5CSlRJeVpHVm1ZWFZzZENVeU1pVXlReVV5TW01aGJXVWxNaklsTTBFbE1qSWxSVGdsUWtZbE9VVWxSVFlsT0VVbFFUVWxNaklsTWtNbE1qSjJZV3gxWlNVeU1pVXpRU1V5TWlVeU1pVXlReVV5TW5SNWNHVWxNaklsTTBFbE1qSnNhVzVySlRJeUpUZEVKVEpESlRkQ0pUSXlhV1FsTWpJbE0wRWxNakl4TldNNE1XRmtZek0yTmpjNVlpVXlNaVV5UXlVeU1tTmhkR1ZuYjNKNUpUSXlKVE5CSlRJeVpHVm1ZWFZzZENVeU1pVXlReVV5TW01aGJXVWxNaklsTTBFbE1qSWxSVFFsUWtVbFFrWWxSVGNsUVVNbFFrRWxNaklsTWtNbE1qSjJZV3gxWlNVeU1pVXpRU1V5TWlVeU1pVXlReVV5TW5SNWNHVWxNaklsTTBFbE1qSnpkSEpwYm1jbE1qSWxOMFFsTlVRbE1rTWxNakp6YUdGd1pWTjBlV3hsSlRJeUpUTkJKVGRDSlRJeVlXeHdhR0VsTWpJbE0wRXhKVGRFSlRKREpUSXlhV1FsTWpJbE0wRWxNakl4TldNNE1XRmtZekpoWTJFd1pTVXlNaVV5UXlVeU1tRnVZMmh2Y25NbE1qSWxNMEVsTlVJbE5VUWxNa01sTWpKallYUmxaMjl5ZVNVeU1pVXpRU1V5TW1KaGMybGpKVEl5SlRKREpUSXlkR2wwYkdVbE1qSWxNMEVsTWpJbFJUWWxPVFlsT0RjbFJUWWxPVU1sUVVNbE1qSWxNa01sTWpKdVlXMWxKVEl5SlROQkpUSXlkR1Y0ZENVeU1pVXlReVV5TW1acGJHeFRkSGxzWlNVeU1pVXpRU1UzUWlVM1JDVXlReVV5TW5CaGRHZ2xNaklsTTBFbE5VSWxOMElsTWpKc2FXNWxVM1I1YkdVbE1qSWxNMEVsTjBJbE1qSnNhVzVsVjJsa2RHZ2xNaklsTTBFd0pUZEVKVEpESlRJeVptbHNiRk4wZVd4bEpUSXlKVE5CSlRkQ0pUSXlkSGx3WlNVeU1pVXpRU1V5TW01dmJtVWxNaklsTjBRbE1rTWxNakpoWTNScGIyNXpKVEl5SlROQkpUVkNKVGRDSlRJeVlXTjBhVzl1SlRJeUpUTkJKVEl5Ylc5MlpTVXlNaVV5UXlVeU1ua2xNaklsTTBFbE1qSXdKVEl5SlRKREpUSXllQ1V5TWlVelFTVXlNakFsTWpJbE4wUWxNa01sTjBJbE1qSmhZM1JwYjI0bE1qSWxNMEVsTWpKc2FXNWxKVEl5SlRKREpUSXllU1V5TWlVelFTVXlNakFsTWpJbE1rTWxNako0SlRJeUpUTkJKVEl5ZHlVeU1pVTNSQ1V5UXlVM1FpVXlNbUZqZEdsdmJpVXlNaVV6UVNVeU1teHBibVVsTWpJbE1rTWxNako1SlRJeUpUTkJKVEl5YUNVeU1pVXlReVV5TW5nbE1qSWxNMEVsTWpKM0pUSXlKVGRFSlRKREpUZENKVEl5WVdOMGFXOXVKVEl5SlROQkpUSXliR2x1WlNVeU1pVXlReVV5TW5rbE1qSWxNMEVsTWpKb0pUSXlKVEpESlRJeWVDVXlNaVV6UVNVeU1qQWxNaklsTjBRbE1rTWxOMElsTWpKaFkzUnBiMjRsTWpJbE0wRWxNakpqYkc5elpTVXlNaVUzUkNVMVJDVTNSQ1UxUkNVeVF5VXlNbXh2WTJ0bFpDVXlNaVV6UVdaaGJITmxKVEpESlRJeVozSnZkWEFsTWpJbE0wRWxNaklsTWpJbE1rTWxNakp3Y205d2N5VXlNaVV6UVNVM1FpVXlNbmNsTWpJbE0wRTNNQzR5TkRrNU9UazVPVGs1T1RrNU5DVXlReVV5TW5rbE1qSWxNMEV4TmpjdU5TVXlReVV5TW1nbE1qSWxNMEUwTUNVeVF5VXlNbUZ1WjJ4bEpUSXlKVE5CTUNVeVF5VXlNbmdsTWpJbE0wRTNPVFl1TlNVeVF5VXlNbnBwYm1SbGVDVXlNaVV6UVRRM0pUZEVKVGRFSlRKREpUSXlNVFZqT0RFNVlXWXhNV1UwWkdZbE1qSWxNMEVsTjBJbE1qSjBaWGgwUW14dlkyc2xNaklsTTBFbE5VSWxOMElsTWpKd2IzTnBkR2x2YmlVeU1pVXpRU1UzUWlVeU1uY2xNaklsTTBFbE1qSjNMVEl3SlRJeUpUSkRKVEl5ZVNVeU1pVXpRVEFsTWtNbE1qSm9KVEl5SlROQkpUSXlhQ1V5TWlVeVF5VXlNbmdsTWpJbE0wRXhNQ1UzUkNVeVF5VXlNblJsZUhRbE1qSWxNMEVsTWpJbE1qSWxOMFFsTlVRbE1rTWxNakpzYVc1bFUzUjViR1VsTWpJbE0wRWxOMElsTWpKc2FXNWxWMmxrZEdnbE1qSWxNMEV3SlRkRUpUSkRKVEl5YkdsdWF5VXlNaVV6UVNVeU1pVXlNaVV5UXlVeU1tTm9hV3hrY21WdUpUSXlKVE5CSlRWQ0pUVkVKVEpESlRJeWNHRnlaVzUwSlRJeUpUTkJKVEl5SlRJeUpUSkRKVEl5WVhSMGNtbGlkWFJsSlRJeUpUTkJKVGRDSlRJeWJHbHVhMkZpYkdVbE1qSWxNMEYwY25WbEpUSkRKVEl5ZG1semFXSnNaU1V5TWlVelFYUnlkV1VsTWtNbE1qSmpiMjUwWVdsdVpYSWxNaklsTTBGbVlXeHpaU1V5UXlVeU1uSnZkR0YwWVdKc1pTVXlNaVV6UVhSeWRXVWxNa01sTWpKdFlYSnJaWEpQWm1aelpYUWxNaklsTTBFMUpUSkRKVEl5WTI5c2JHRndjMkZpYkdVbE1qSWxNMEZtWVd4elpTVXlReVV5TW1OdmJHeGhjSE5sWkNVeU1pVXpRV1poYkhObEpUZEVKVEpESlRJeVptOXVkRk4wZVd4bEpUSXlKVE5CSlRkQ0pUZEVKVEpESlRJeWNtVnphWHBsUkdseUpUSXlKVE5CSlRWQ0pUSXlkR3dsTWpJbE1rTWxNakowY2lVeU1pVXlReVV5TW1KeUpUSXlKVEpESlRJeVltd2xNaklsTlVRbE1rTWxNakprWVhSaFFYUjBjbWxpZFhSbGN5VXlNaVV6UVNVMVFpVTNRaVV5TW1sa0pUSXlKVE5CSlRJeU1UVmpPREZoTUdNeE9EQXdNV1FsTWpJbE1rTWxNakpqWVhSbFoyOXllU1V5TWlVelFTVXlNbVJsWm1GMWJIUWxNaklsTWtNbE1qSnVZVzFsSlRJeUpUTkJKVEl5SlVVMUpVSkJKVGhHSlVVMUpUaEdKVUkzSlRJeUpUSkRKVEl5ZG1Gc2RXVWxNaklsTTBFbE1qSWxNaklsTWtNbE1qSjBlWEJsSlRJeUpUTkJKVEl5Ym5WdFltVnlKVEl5SlRkRUpUSkRKVGRDSlRJeWFXUWxNaklsTTBFbE1qSXhOV000TVdFd1l6RTRNR1UyTVNVeU1pVXlReVV5TW1OaGRHVm5iM0o1SlRJeUpUTkJKVEl5WkdWbVlYVnNkQ1V5TWlVeVF5VXlNbTVoYldVbE1qSWxNMEVsTWpJbFJUVWxPVEFsT0VRbFJUY2xRVGNsUWpBbE1qSWxNa01sTWpKMllXeDFaU1V5TWlVelFTVXlNaVV5TWlVeVF5VXlNblI1Y0dVbE1qSWxNMEVsTWpKemRISnBibWNsTWpJbE4wUWxNa01sTjBJbE1qSnBaQ1V5TWlVelFTVXlNakUxWXpneFlUQmpNVGd3TVdNMkpUSXlKVEpESlRJeVkyRjBaV2R2Y25rbE1qSWxNMEVsTWpKa1pXWmhkV3gwSlRJeUpUSkRKVEl5Ym1GdFpTVXlNaVV6UVNVeU1pVkZOaVU0T1NVNE1DVkZOaVU1UXlVNE9TVkZPQ1U0TUNVNE5TVXlNaVV5UXlVeU1uWmhiSFZsSlRJeUpUTkJKVEl5SlRJeUpUSkRKVEl5ZEhsd1pTVXlNaVV6UVNVeU1uTjBjbWx1WnlVeU1pVTNSQ1V5UXlVM1FpVXlNbWxrSlRJeUpUTkJKVEl5TVRWak9ERmhNR014T0RBd01XSWxNaklsTWtNbE1qSmpZWFJsWjI5eWVTVXlNaVV6UVNVeU1tUmxabUYxYkhRbE1qSWxNa01sTWpKdVlXMWxKVEl5SlROQkpUSXlKVVU0SlVKR0pUbEZKVVUySlRoRkpVRTFKVEl5SlRKREpUSXlkbUZzZFdVbE1qSWxNMEVsTWpJbE1qSWxNa01sTWpKMGVYQmxKVEl5SlROQkpUSXliR2x1YXlVeU1pVTNSQ1V5UXlVM1FpVXlNbWxrSlRJeUpUTkJKVEl5TVRWak9ERmhNR014T0RCallqRWxNaklsTWtNbE1qSmpZWFJsWjI5eWVTVXlNaVV6UVNVeU1tUmxabUYxYkhRbE1qSWxNa01sTWpKdVlXMWxKVEl5SlROQkpUSXlKVVUwSlVKRkpVSkdKVVUzSlVGREpVSkJKVEl5SlRKREpUSXlkbUZzZFdVbE1qSWxNMEVsTWpJbE1qSWxNa01sTWpKMGVYQmxKVEl5SlROQkpUSXljM1J5YVc1bkpUSXlKVGRFSlRWRUpUSkRKVEl5YzJoaGNHVlRkSGxzWlNVeU1pVXpRU1UzUWlVeU1tRnNjR2hoSlRJeUpUTkJNU1UzUkNVeVF5VXlNbWxrSlRJeUpUTkJKVEl5TVRWak9ERTVZV1l4TVdVMFpHWWxNaklsTWtNbE1qSmhibU5vYjNKekpUSXlKVE5CSlRWQ0pUZENKVEl5ZVNVeU1pVXpRU1V5TWpBbE1qSWxNa01sTWpKNEpUSXlKVE5CSlRJeWR5VXlSaklsTWpJbE4wUWxNa01sTjBJbE1qSjVKVEl5SlROQkpUSXlhQ1V5TWlVeVF5VXlNbmdsTWpJbE0wRWxNakozSlRKR01pVXlNaVUzUkNVeVF5VTNRaVV5TW5rbE1qSWxNMEVsTWpKb0pUSkdNaVV5TWlVeVF5VXlNbmdsTWpJbE0wRWxNakl3SlRJeUpUZEVKVEpESlRkQ0pUSXllU1V5TWlVelFTVXlNbWdsTWtZeUpUSXlKVEpESlRJeWVDVXlNaVV6UVNVeU1uY2xNaklsTjBRbE5VUWxNa01sTWpKallYUmxaMjl5ZVNVeU1pVXpRU1V5TW1KaGMybGpKVEl5SlRKREpUSXlkR2wwYkdVbE1qSWxNMEVsTWpJbFJUY2xPVVlsUVRrbFJUVWxRa1FsUVRJbE1qSWxNa01sTWpKdVlXMWxKVEl5SlROQkpUSXljbVZqZEdGdVoyeGxKVEl5SlRKREpUSXlabWxzYkZOMGVXeGxKVEl5SlROQkpUZENKVEl5WTI5c2IzSWxNaklsTTBFbE1qSXhPRFFsTWtNeE9EUWxNa014T0RRbE1qSWxNa01sTWpKMGVYQmxKVEl5SlROQkpUSXljMjlzYVdRbE1qSWxOMFFsTWtNbE1qSndZWFJvSlRJeUpUTkJKVFZDSlRkQ0pUSXlZV04wYVc5dWN5VXlNaVV6UVNVMVFpVTNRaVV5TW1GamRHbHZiaVV5TWlVelFTVXlNbTF2ZG1VbE1qSWxNa01sTWpKNUpUSXlKVE5CSlRJeU1DVXlNaVV5UXlVeU1uZ2xNaklsTTBFbE1qSXdKVEl5SlRkRUpUSkRKVGRDSlRJeVlXTjBhVzl1SlRJeUpUTkJKVEl5YkdsdVpTVXlNaVV5UXlVeU1ua2xNaklsTTBFbE1qSXdKVEl5SlRKREpUSXllQ1V5TWlVelFTVXlNbmNsTWpJbE4wUWxNa01sTjBJbE1qSmhZM1JwYjI0bE1qSWxNMEVsTWpKc2FXNWxKVEl5SlRKREpUSXllU1V5TWlVelFTVXlNbWdsTWpJbE1rTWxNako0SlRJeUpUTkJKVEl5ZHlVeU1pVTNSQ1V5UXlVM1FpVXlNbUZqZEdsdmJpVXlNaVV6UVNVeU1teHBibVVsTWpJbE1rTWxNako1SlRJeUpUTkJKVEl5YUNVeU1pVXlReVV5TW5nbE1qSWxNMEVsTWpJd0pUSXlKVGRFSlRKREpUZENKVEl5WVdOMGFXOXVKVEl5SlROQkpUSXlZMnh2YzJVbE1qSWxOMFFsTlVRbE4wUWxOVVFsTWtNbE1qSnNiMk5yWldRbE1qSWxNMEZtWVd4elpTVXlReVV5TW1keWIzVndKVEl5SlROQkpUSXlKVEl5SlRKREpUSXljSEp2Y0hNbE1qSWxNMEVsTjBJbE1qSjNKVEl5SlROQk56azVKVEpESlRJeWVTVXlNaVV6UVRNMk15VXlReVV5TW1nbE1qSWxNMEV5TUNVeVF5VXlNbUZ1WjJ4bEpUSXlKVE5CTUNVeVF5VXlNbmdsTWpJbE0wRXlNVGN1TWpRNU9UazVPVGs1T1RrNU9UUWxNa01sTWpKNmFXNWtaWGdsTWpJbE0wRXpKVGRFSlRkRUpUSkRKVEl5TVRWak9ERTVZV1l4TVdVek56WWxNaklsTTBFbE4wSWxNakowWlhoMFFteHZZMnNsTWpJbE0wRWxOVUlsTjBJbE1qSndiM05wZEdsdmJpVXlNaVV6UVNVM1FpVXlNbmNsTWpJbE0wRWxNakozTFRJd0pUSXlKVEpESlRJeWFDVXlNaVV6UVNVeU1tZ2xNaklsTWtNbE1qSjVKVEl5SlROQk1DVXlReVV5TW5nbE1qSWxNMEV4TUNVM1JDVXlReVV5TW5SbGVIUWxNaklsTTBFbE1qSWxNaklsTjBRbE5VUWxNa01sTWpKc2FXNWxVM1I1YkdVbE1qSWxNMEVsTjBJbE1qSnNhVzVsUTI5c2IzSWxNaklsTTBFbE1qSTJPU1V5UXpZNUpUSkROamtsTWpJbE1rTWxNakpzYVc1bFYybGtkR2dsTWpJbE0wRXhKVGRFSlRKREpUSXliR2x1YXlVeU1pVXpRU1V5TWlVeU1pVXlReVV5TW1Ob2FXeGtjbVZ1SlRJeUpUTkJKVFZDSlRWRUpUSkRKVEl5Y0dGeVpXNTBKVEl5SlROQkpUSXlKVEl5SlRKREpUSXlZWFIwY21saWRYUmxKVEl5SlROQkpUZENKVEl5YkdsdWEyRmliR1VsTWpJbE0wRjBjblZsSlRKREpUSXlkbWx6YVdKc1pTVXlNaVV6UVhSeWRXVWxNa01sTWpKamIyNTBZV2x1WlhJbE1qSWxNMEZtWVd4elpTVXlReVV5TW5KdmRHRjBZV0pzWlNVeU1pVXpRWFJ5ZFdVbE1rTWxNakp0WVhKclpYSlBabVp6WlhRbE1qSWxNMEUxSlRKREpUSXlZMjlzYkdGd2MyRmliR1VsTWpJbE0wRm1ZV3h6WlNVeVF5VXlNbU52Ykd4aGNITmxaQ1V5TWlVelFXWmhiSE5sSlRkRUpUSkRKVEl5Wm05dWRGTjBlV3hsSlRJeUpUTkJKVGRDSlRkRUpUSkRKVEl5Y21WemFYcGxSR2x5SlRJeUpUTkJKVFZDSlRJeWRHd2xNaklsTWtNbE1qSjBjaVV5TWlVeVF5VXlNbUp5SlRJeUpUSkRKVEl5WW13bE1qSWxOVVFsTWtNbE1qSmtZWFJoUVhSMGNtbGlkWFJsY3lVeU1pVXpRU1UxUWlVM1FpVXlNbWxrSlRJeUpUTkJKVEl5TVRWak9ERmhNR014T0RKak16Y2xNaklsTWtNbE1qSmpZWFJsWjI5eWVTVXlNaVV6UVNVeU1tUmxabUYxYkhRbE1qSWxNa01sTWpKdVlXMWxKVEl5SlROQkpUSXlKVVUxSlVKQkpUaEdKVVUxSlRoR0pVSTNKVEl5SlRKREpUSXlkbUZzZFdVbE1qSWxNMEVsTWpJbE1qSWxNa01sTWpKMGVYQmxKVEl5SlROQkpUSXliblZ0WW1WeUpUSXlKVGRFSlRKREpUZENKVEl5YVdRbE1qSWxNMEVsTWpJeE5XTTRNV0V3WXpFNE1tSTRNU1V5TWlVeVF5VXlNbU5oZEdWbmIzSjVKVEl5SlROQkpUSXlaR1ZtWVhWc2RDVXlNaVV5UXlVeU1tNWhiV1VsTWpJbE0wRWxNaklsUlRVbE9UQWxPRVFsUlRjbFFUY2xRakFsTWpJbE1rTWxNakoyWVd4MVpTVXlNaVV6UVNVeU1pVXlNaVV5UXlVeU1uUjVjR1VsTWpJbE0wRWxNakp6ZEhKcGJtY2xNaklsTjBRbE1rTWxOMElsTWpKcFpDVXlNaVV6UVNVeU1qRTFZemd4WVRCak1UZ3lObUUySlRJeUpUSkRKVEl5WTJGMFpXZHZjbmtsTWpJbE0wRWxNakprWldaaGRXeDBKVEl5SlRKREpUSXlibUZ0WlNVeU1pVXpRU1V5TWlWRk5pVTRPU1U0TUNWRk5pVTVReVU0T1NWRk9DVTRNQ1U0TlNVeU1pVXlReVV5TW5aaGJIVmxKVEl5SlROQkpUSXlKVEl5SlRKREpUSXlkSGx3WlNVeU1pVXpRU1V5TW5OMGNtbHVaeVV5TWlVM1JDVXlReVUzUWlVeU1tbGtKVEl5SlROQkpUSXlNVFZqT0RGaE1HTXhPREl5TWpnbE1qSWxNa01sTWpKallYUmxaMjl5ZVNVeU1pVXpRU1V5TW1SbFptRjFiSFFsTWpJbE1rTWxNakp1WVcxbEpUSXlKVE5CSlRJeUpVVTRKVUpHSlRsRkpVVTJKVGhGSlVFMUpUSXlKVEpESlRJeWRtRnNkV1VsTWpJbE0wRWxNaklsTWpJbE1rTWxNakowZVhCbEpUSXlKVE5CSlRJeWJHbHVheVV5TWlVM1JDVXlReVUzUWlVeU1tbGtKVEl5SlROQkpUSXlNVFZqT0RGaE1HTXhPREkwTjJVbE1qSWxNa01sTWpKallYUmxaMjl5ZVNVeU1pVXpRU1V5TW1SbFptRjFiSFFsTWpJbE1rTWxNakp1WVcxbEpUSXlKVE5CSlRJeUpVVTBKVUpGSlVKR0pVVTNKVUZESlVKQkpUSXlKVEpESlRJeWRtRnNkV1VsTWpJbE0wRWxNaklsTWpJbE1rTWxNakowZVhCbEpUSXlKVE5CSlRJeWMzUnlhVzVuSlRJeUpUZEVKVFZFSlRKREpUSXljMmhoY0dWVGRIbHNaU1V5TWlVelFTVTNRaVV5TW1Gc2NHaGhKVEl5SlROQk1TVTNSQ1V5UXlVeU1tbGtKVEl5SlROQkpUSXlNVFZqT0RFNVlXWXhNV1V6TnpZbE1qSWxNa01sTWpKaGJtTm9iM0p6SlRJeUpUTkJKVFZDSlRkQ0pUSXllU1V5TWlVelFTVXlNakFsTWpJbE1rTWxNako0SlRJeUpUTkJKVEl5ZHlVeVJqSWxNaklsTjBRbE1rTWxOMElsTWpKNUpUSXlKVE5CSlRJeWFDVXlNaVV5UXlVeU1uZ2xNaklsTTBFbE1qSjNKVEpHTWlVeU1pVTNSQ1V5UXlVM1FpVXlNbmtsTWpJbE0wRWxNakpvSlRKR01pVXlNaVV5UXlVeU1uZ2xNaklsTTBFbE1qSXdKVEl5SlRkRUpUSkRKVGRDSlRJeWVTVXlNaVV6UVNVeU1tZ2xNa1l5SlRJeUpUSkRKVEl5ZUNVeU1pVXpRU1V5TW5jbE1qSWxOMFFsTlVRbE1rTWxNakowYVhSc1pTVXlNaVV6UVNVeU1pVkZOU1U1UXlVNE5pVkZOU1ZDUkNWQk1pVXlNaVV5UXlVeU1tTmhkR1ZuYjNKNUpUSXlKVE5CSlRJeVltRnphV01sTWpJbE1rTWxNakp1WVcxbEpUSXlKVE5CSlRJeWNtOTFibVFsTWpJbE1rTWxNakp3WVhSb0pUSXlKVE5CSlRWQ0pUZENKVEl5WVdOMGFXOXVjeVV5TWlVelFTVTFRaVUzUWlVeU1tRmpkR2x2YmlVeU1pVXpRU1V5TW0xdmRtVWxNaklsTWtNbE1qSjVKVEl5SlROQkpUSXlhQ1V5UmpJbE1qSWxNa01sTWpKNEpUSXlKVE5CSlRJeU1DVXlNaVUzUkNVeVF5VTNRaVV5TW5reEpUSXlKVE5CSlRJeUxXZ2xNa1kySlRJeUpUSkRKVEl5WVdOMGFXOXVKVEl5SlROQkpUSXlZM1Z5ZG1VbE1qSWxNa01sTWpKNU1pVXlNaVV6UVNVeU1pMW9KVEpHTmlVeU1pVXlReVV5TW5neUpUSXlKVE5CSlRJeWR5VXlNaVV5UXlVeU1ua2xNaklsTTBFbE1qSm9KVEpHTWlVeU1pVXlReVV5TW5nbE1qSWxNMEVsTWpKM0pUSXlKVEpESlRJeWVERWxNaklsTTBFbE1qSXdKVEl5SlRkRUpUSkRKVGRDSlRJeWVURWxNaklsTTBFbE1qSm9KVEpDYUNVeVJqWWxNaklsTWtNbE1qSmhZM1JwYjI0bE1qSWxNMEVsTWpKamRYSjJaU1V5TWlVeVF5VXlNbmt5SlRJeUpUTkJKVEl5YUNVeVFtZ2xNa1kySlRJeUpUSkRKVEl5ZURJbE1qSWxNMEVsTWpJd0pUSXlKVEpESlRJeWVTVXlNaVV6UVNVeU1tZ2xNa1l5SlRJeUpUSkRKVEl5ZUNVeU1pVXpRU1V5TWpBbE1qSWxNa01sTWpKNE1TVXlNaVV6UVNVeU1uY2xNaklsTjBRbE1rTWxOMElsTWpKaFkzUnBiMjRsTWpJbE0wRWxNakpqYkc5elpTVXlNaVUzUkNVMVJDVTNSQ1UxUkNVeVF5VXlNbVpwYkd4VGRIbHNaU1V5TWlVelFTVTNRaVV5TW1OdmJHOXlKVEl5SlROQkpUSXlNVEF5SlRKRE1qQTBKVEpETUNVeU1pVXlReVV5TW5SNWNHVWxNaklsTTBFbE1qSnpiMnhwWkNVeU1pVTNSQ1V5UXlVeU1teHZZMnRsWkNVeU1pVXpRV1poYkhObEpUSkRKVEl5WjNKdmRYQWxNaklsTTBFbE1qSWxNaklsTWtNbE1qSndjbTl3Y3lVeU1pVXpRU1UzUWlVeU1uY2xNaklsTTBFeU55VXlReVV5TW1GdVoyeGxKVEl5SlROQk1DVXlReVV5TW1nbE1qSWxNMEV5TnlVeVF5VXlNbmtsTWpJbE0wRXhOelFsTWtNbE1qSjZhVzVrWlhnbE1qSWxNMEV5TUNVeVF5VXlNbmdsTWpJbE0wRTNOVGN1TnpVbE4wUWxOMFFsTWtNbE1qSXhOV000TVRsaFpqRXhaV1l3TkNVeU1pVXpRU1UzUWlVeU1uUmxlSFJDYkc5amF5VXlNaVV6UVNVMVFpVTNRaVV5TW5CdmMybDBhVzl1SlRJeUpUTkJKVGRDSlRJeWR5VXlNaVV6UVNVeU1uY3RNakFsTWpJbE1rTWxNako1SlRJeUpUTkJKVEl5YUNvd0xqSTFKVEl5SlRKREpUSXlhQ1V5TWlVelFTVXlNbWdxTUM0M05TVXlNaVV5UXlVeU1uZ2xNaklsTTBFbE1qSXhNQ1V5TWlVM1JDVXlReVV5TW5SbGVIUWxNaklsTTBFbE1qSWxNaklsTjBRbE5VUWxNa01sTWpKc2FXNWxVM1I1YkdVbE1qSWxNMEVsTjBJbE1qSnNhVzVsVjJsa2RHZ2xNaklsTTBFd0pUZEVKVEpESlRJeWJHbHVheVV5TWlVelFTVXlNaVV5TWlVeVF5VXlNbU5vYVd4a2NtVnVKVEl5SlROQkpUVkNKVFZFSlRKREpUSXljR0Z5Wlc1MEpUSXlKVE5CSlRJeUpUSXlKVEpESlRJeVlYUjBjbWxpZFhSbEpUSXlKVE5CSlRkQ0pUSXliR2x1YTJGaWJHVWxNaklsTTBGMGNuVmxKVEpESlRJeWRtbHphV0pzWlNVeU1pVXpRWFJ5ZFdVbE1rTWxNakpqYjI1MFlXbHVaWElsTWpJbE0wRm1ZV3h6WlNVeVF5VXlNbkp2ZEdGMFlXSnNaU1V5TWlVelFYUnlkV1VsTWtNbE1qSnRZWEpyWlhKUFptWnpaWFFsTWpJbE0wRTFKVEpESlRJeVkyOXNiR0Z3YzJGaWJHVWxNaklsTTBGbVlXeHpaU1V5UXlVeU1tTnZiR3hoY0hObFpDVXlNaVV6UVdaaGJITmxKVGRFSlRKREpUSXlabTl1ZEZOMGVXeGxKVEl5SlROQkpUZENKVGRFSlRKREpUSXljbVZ6YVhwbFJHbHlKVEl5SlROQkpUVkNKVEl5ZEd3bE1qSWxNa01sTWpKMGNpVXlNaVV5UXlVeU1tSnlKVEl5SlRKREpUSXlZbXdsTWpJbE5VUWxNa01sTWpKa1lYUmhRWFIwY21saWRYUmxjeVV5TWlVelFTVTFRaVUzUWlVeU1tbGtKVEl5SlROQkpUSXlNVFZqT0RGaE1HTXhPREJpTldRbE1qSWxNa01sTWpKallYUmxaMjl5ZVNVeU1pVXpRU1V5TW1SbFptRjFiSFFsTWpJbE1rTWxNakp1WVcxbEpUSXlKVE5CSlRJeUpVVTFKVUpCSlRoR0pVVTFKVGhHSlVJM0pUSXlKVEpESlRJeWRtRnNkV1VsTWpJbE0wRWxNaklsTWpJbE1rTWxNakowZVhCbEpUSXlKVE5CSlRJeWJuVnRZbVZ5SlRJeUpUZEVKVEpESlRkQ0pUSXlhV1FsTWpJbE0wRWxNakl4TldNNE1XRXdZekU0TUROa09DVXlNaVV5UXlVeU1tTmhkR1ZuYjNKNUpUSXlKVE5CSlRJeVpHVm1ZWFZzZENVeU1pVXlReVV5TW01aGJXVWxNaklsTTBFbE1qSWxSVFVsT1RBbE9FUWxSVGNsUVRjbFFqQWxNaklsTWtNbE1qSjJZV3gxWlNVeU1pVXpRU1V5TWlVeU1pVXlReVV5TW5SNWNHVWxNaklsTTBFbE1qSnpkSEpwYm1jbE1qSWxOMFFsTWtNbE4wSWxNakpwWkNVeU1pVXpRU1V5TWpFMVl6Z3hZVEJqTVRnd1pEZzVKVEl5SlRKREpUSXlZMkYwWldkdmNua2xNaklsTTBFbE1qSmtaV1poZFd4MEpUSXlKVEpESlRJeWJtRnRaU1V5TWlVelFTVXlNaVZGTmlVNE9TVTRNQ1ZGTmlVNVF5VTRPU1ZGT0NVNE1DVTROU1V5TWlVeVF5VXlNblpoYkhWbEpUSXlKVE5CSlRJeUpUSXlKVEpESlRJeWRIbHdaU1V5TWlVelFTVXlNbk4wY21sdVp5VXlNaVUzUkNVeVF5VTNRaVV5TW1sa0pUSXlKVE5CSlRJeU1UVmpPREZoTUdNeE9EQmtPVE1sTWpJbE1rTWxNakpqWVhSbFoyOXllU1V5TWlVelFTVXlNbVJsWm1GMWJIUWxNaklsTWtNbE1qSnVZVzFsSlRJeUpUTkJKVEl5SlVVNEpVSkdKVGxGSlVVMkpUaEZKVUUxSlRJeUpUSkRKVEl5ZG1Gc2RXVWxNaklsTTBFbE1qSWxNaklsTWtNbE1qSjBlWEJsSlRJeUpUTkJKVEl5YkdsdWF5VXlNaVUzUkNVeVF5VTNRaVV5TW1sa0pUSXlKVE5CSlRJeU1UVmpPREZoTUdNeE9EQmxPRFVsTWpJbE1rTWxNakpqWVhSbFoyOXllU1V5TWlVelFTVXlNbVJsWm1GMWJIUWxNaklsTWtNbE1qSnVZVzFsSlRJeUpUTkJKVEl5SlVVMEpVSkZKVUpHSlVVM0pVRkRKVUpCSlRJeUpUSkRKVEl5ZG1Gc2RXVWxNaklsTTBFbE1qSWxNaklsTWtNbE1qSjBlWEJsSlRJeUpUTkJKVEl5YzNSeWFXNW5KVEl5SlRkRUpUVkVKVEpESlRJeWMyaGhjR1ZUZEhsc1pTVXlNaVV6UVNVM1FpVXlNbUZzY0doaEpUSXlKVE5CTVNVM1JDVXlReVV5TW1sa0pUSXlKVE5CSlRJeU1UVmpPREU1WVdZeE1XVm1NRFFsTWpJbE1rTWxNakpoYm1Ob2IzSnpKVEl5SlROQkpUVkNKVGRDSlRJeWVTVXlNaVV6UVNVeU1qQWxNaklsTWtNbE1qSjRKVEl5SlROQkpUSXlkeVV5UmpJbE1qSWxOMFFsTWtNbE4wSWxNako1SlRJeUpUTkJKVEl5YUNVeU1pVXlReVV5TW5nbE1qSWxNMEVsTWpKM0pUSkdNaVV5TWlVM1JDVXlReVUzUWlVeU1ua2xNaklsTTBFbE1qSm9KVEpHTWlVeU1pVXlReVV5TW5nbE1qSWxNMEVsTWpKM0tqQXVNalVsTWpJbE4wUWxNa01sTjBJbE1qSjVKVEl5SlROQkpUSXlhQ1V5UmpJbE1qSWxNa01sTWpKNEpUSXlKVE5CSlRJeWR5b3dMamMxSlRJeUpUZEVKVFZFSlRKREpUSXlZMkYwWldkdmNua2xNaklsTTBFbE1qSmlZWE5wWXlVeU1pVXlReVV5TW5ScGRHeGxKVEl5SlROQkpUSXlKVVUwSlVJNEpUZzVKVVU0SlVFM0pUa3lKVVUxSlVKRUpVRXlKVEl5SlRKREpUSXlibUZ0WlNVeU1pVXpRU1V5TW5SeWFXRnVaMnhsSlRJeUpUSkRKVEl5Wm1sc2JGTjBlV3hsSlRJeUpUTkJKVGRDSlRJeVkyOXNiM0lsTWpJbE0wRWxNakl4T0RRbE1rTXhPRFFsTWtNeE9EUWxNaklsTWtNbE1qSjBlWEJsSlRJeUpUTkJKVEl5YzI5c2FXUWxNaklsTjBRbE1rTWxNakp3WVhSb0pUSXlKVE5CSlRWQ0pUZENKVEl5WVdOMGFXOXVjeVV5TWlVelFTVTFRaVUzUWlVeU1tRmpkR2x2YmlVeU1pVXpRU1V5TW0xdmRtVWxNaklsTWtNbE1qSjVKVEl5SlROQkpUSXlNQ1V5TWlVeVF5VXlNbmdsTWpJbE0wRWxNakozSlRKR01pVXlNaVUzUkNVeVF5VTNRaVV5TW1GamRHbHZiaVV5TWlVelFTVXlNbXhwYm1VbE1qSWxNa01sTWpKNUpUSXlKVE5CSlRJeWFDVXlNaVV5UXlVeU1uZ2xNaklsTTBFbE1qSjNKVEl5SlRkRUpUSkRKVGRDSlRJeVlXTjBhVzl1SlRJeUpUTkJKVEl5YkdsdVpTVXlNaVV5UXlVeU1ua2xNaklsTTBFbE1qSm9KVEl5SlRKREpUSXllQ1V5TWlVelFTVXlNakFsTWpJbE4wUWxNa01sTjBJbE1qSmhZM1JwYjI0bE1qSWxNMEVsTWpKamJHOXpaU1V5TWlVM1JDVTFSQ1UzUkNVMVJDVXlReVV5TW14dlkydGxaQ1V5TWlVelFXWmhiSE5sSlRKREpUSXlaM0p2ZFhBbE1qSWxNMEVsTWpJbE1qSWxNa01sTWpKd2NtOXdjeVV5TWlVelFTVTNRaVV5TW5jbE1qSWxNMEU1TXk0NU9UazVPVGs1T1RrNU9UazVOaVV5UXlVeU1ua2xNaklsTTBFek16SWxNa01sTWpKb0pUSXlKVE5CT0RJdU1EQXdNREF3TURBd01EQXdNRFlsTWtNbE1qSmhibWRzWlNVeU1pVXpRVEV1TlRjd056azJNekkyTnprME9EazJOaVV5UXlVeU1uZ2xNaklsTTBFeE5qUXVOelVsTWtNbE1qSjZhVzVrWlhnbE1qSWxNMEV4SlRkRUpUZEVKVEpESlRJeU1UVmpPREU1WVdZeE1XVmlZak1sTWpJbE0wRWxOMElsTWpKMFpYaDBRbXh2WTJzbE1qSWxNMEVsTlVJbE4wSWxNakp3YjNOcGRHbHZiaVV5TWlVelFTVTNRaVV5TW5jbE1qSWxNMEVsTWpKM0xUSXdKVEl5SlRKREpUSXlhQ1V5TWlVelFTVXlNbWdsTWpJbE1rTWxNako1SlRJeUpUTkJNQ1V5UXlVeU1uZ2xNaklsTTBFeE1DVTNSQ1V5UXlVeU1uUmxlSFFsTWpJbE0wRWxNaklsTWpJbE4wUWxOVVFsTWtNbE1qSnNhVzVsVTNSNWJHVWxNaklsTTBFbE4wSWxNakpzYVc1bFEyOXNiM0lsTWpJbE0wRWxNakk1TWlVeVF6a3lKVEpET1RJbE1qSWxNa01sTWpKc2FXNWxWMmxrZEdnbE1qSWxNMEV4SlRkRUpUSkRKVEl5YkdsdWF5VXlNaVV6UVNVeU1pVXlNaVV5UXlVeU1tTm9hV3hrY21WdUpUSXlKVE5CSlRWQ0pUVkVKVEpESlRJeWNHRnlaVzUwSlRJeUpUTkJKVEl5SlRJeUpUSkRKVEl5WVhSMGNtbGlkWFJsSlRJeUpUTkJKVGRDSlRJeWJHbHVhMkZpYkdVbE1qSWxNMEYwY25WbEpUSkRKVEl5ZG1semFXSnNaU1V5TWlVelFYUnlkV1VsTWtNbE1qSmpiMjUwWVdsdVpYSWxNaklsTTBGbVlXeHpaU1V5UXlVeU1uSnZkR0YwWVdKc1pTVXlNaVV6UVhSeWRXVWxNa01sTWpKdFlYSnJaWEpQWm1aelpYUWxNaklsTTBFMUpUSkRKVEl5WTI5c2JHRndjMkZpYkdVbE1qSWxNMEZtWVd4elpTVXlReVV5TW1OdmJHeGhjSE5sWkNVeU1pVXpRV1poYkhObEpUZEVKVEpESlRJeVptOXVkRk4wZVd4bEpUSXlKVE5CSlRkQ0pUZEVKVEpESlRJeWNtVnphWHBsUkdseUpUSXlKVE5CSlRWQ0pUSXlkR3dsTWpJbE1rTWxNakowY2lVeU1pVXlReVV5TW1KeUpUSXlKVEpESlRJeVltd2xNaklsTlVRbE1rTWxNakprWVhSaFFYUjBjbWxpZFhSbGN5VXlNaVV6UVNVMVFpVTNRaVV5TW1sa0pUSXlKVE5CSlRJeU1UVmpPREZoTUdNeE9EQXhaR01sTWpJbE1rTWxNakpqWVhSbFoyOXllU1V5TWlVelFTVXlNbVJsWm1GMWJIUWxNaklsTWtNbE1qSnVZVzFsSlRJeUpUTkJKVEl5SlVVMUpVSkJKVGhHSlVVMUpUaEdKVUkzSlRJeUpUSkRKVEl5ZG1Gc2RXVWxNaklsTTBFbE1qSWxNaklsTWtNbE1qSjBlWEJsSlRJeUpUTkJKVEl5Ym5WdFltVnlKVEl5SlRkRUpUSkRKVGRDSlRJeWFXUWxNaklsTTBFbE1qSXhOV000TVdFd1l6RTRNRFV5WmlVeU1pVXlReVV5TW1OaGRHVm5iM0o1SlRJeUpUTkJKVEl5WkdWbVlYVnNkQ1V5TWlVeVF5VXlNbTVoYldVbE1qSWxNMEVsTWpJbFJUVWxPVEFsT0VRbFJUY2xRVGNsUWpBbE1qSWxNa01sTWpKMllXeDFaU1V5TWlVelFTVXlNaVV5TWlVeVF5VXlNblI1Y0dVbE1qSWxNMEVsTWpKemRISnBibWNsTWpJbE4wUWxNa01sTjBJbE1qSnBaQ1V5TWlVelFTVXlNakUxWXpneFlUQmpNVGd3T1dKbEpUSXlKVEpESlRJeVkyRjBaV2R2Y25rbE1qSWxNMEVsTWpKa1pXWmhkV3gwSlRJeUpUSkRKVEl5Ym1GdFpTVXlNaVV6UVNVeU1pVkZOaVU0T1NVNE1DVkZOaVU1UXlVNE9TVkZPQ1U0TUNVNE5TVXlNaVV5UXlVeU1uWmhiSFZsSlRJeUpUTkJKVEl5SlRJeUpUSkRKVEl5ZEhsd1pTVXlNaVV6UVNVeU1uTjBjbWx1WnlVeU1pVTNSQ1V5UXlVM1FpVXlNbWxrSlRJeUpUTkJKVEl5TVRWak9ERmhNR014T0RBNE5XSWxNaklsTWtNbE1qSmpZWFJsWjI5eWVTVXlNaVV6UVNVeU1tUmxabUYxYkhRbE1qSWxNa01sTWpKdVlXMWxKVEl5SlROQkpUSXlKVVU0SlVKR0pUbEZKVVUySlRoRkpVRTFKVEl5SlRKREpUSXlkbUZzZFdVbE1qSWxNMEVsTWpJbE1qSWxNa01sTWpKMGVYQmxKVEl5SlROQkpUSXliR2x1YXlVeU1pVTNSQ1V5UXlVM1FpVXlNbWxrSlRJeUpUTkJKVEl5TVRWak9ERmhNR014T0RCbE5tTWxNaklsTWtNbE1qSmpZWFJsWjI5eWVTVXlNaVV6UVNVeU1tUmxabUYxYkhRbE1qSWxNa01sTWpKdVlXMWxKVEl5SlROQkpUSXlKVVUwSlVKRkpVSkdKVVUzSlVGREpVSkJKVEl5SlRKREpUSXlkbUZzZFdVbE1qSWxNMEVsTWpJbE1qSWxNa01sTWpKMGVYQmxKVEl5SlROQkpUSXljM1J5YVc1bkpUSXlKVGRFSlRWRUpUSkRKVEl5YzJoaGNHVlRkSGxzWlNVeU1pVXpRU1UzUWlVeU1tRnNjR2hoSlRJeUpUTkJNU1UzUkNVeVF5VXlNbWxrSlRJeUpUTkJKVEl5TVRWak9ERTVZV1l4TVdWaVlqTWxNaklsTWtNbE1qSmhibU5vYjNKekpUSXlKVE5CSlRWQ0pUZENKVEl5ZVNVeU1pVXpRU1V5TWpBbE1qSWxNa01sTWpKNEpUSXlKVE5CSlRJeWR5VXlSaklsTWpJbE4wUWxNa01sTjBJbE1qSjVKVEl5SlROQkpUSXlhQ1V5TWlVeVF5VXlNbmdsTWpJbE0wRWxNakozSlRKR01pVXlNaVUzUkNVeVF5VTNRaVV5TW5rbE1qSWxNMEVsTWpKb0pUSkdNaVV5TWlVeVF5VXlNbmdsTWpJbE0wRWxNakl3SlRJeUpUZEVKVEpESlRkQ0pUSXllU1V5TWlVelFTVXlNbWdsTWtZeUpUSXlKVEpESlRJeWVDVXlNaVV6UVNVeU1uY2xNaklsTjBRbE5VUWxNa01sTWpKMGFYUnNaU1V5TWlVelFTVXlNaVZGTlNVNVF5VTROaVZGTlNWQ1JDVkJNaVV5TWlVeVF5VXlNbU5oZEdWbmIzSjVKVEl5SlROQkpUSXlZbUZ6YVdNbE1qSWxNa01sTWpKdVlXMWxKVEl5SlROQkpUSXljbTkxYm1RbE1qSWxNa01sTWpKd1lYUm9KVEl5SlROQkpUVkNKVGRDSlRJeVlXTjBhVzl1Y3lVeU1pVXpRU1UxUWlVM1FpVXlNbUZqZEdsdmJpVXlNaVV6UVNVeU1tMXZkbVVsTWpJbE1rTWxNako1SlRJeUpUTkJKVEl5YUNVeVJqSWxNaklsTWtNbE1qSjRKVEl5SlROQkpUSXlNQ1V5TWlVM1JDVXlReVUzUWlVeU1ua3hKVEl5SlROQkpUSXlMV2dsTWtZMkpUSXlKVEpESlRJeVlXTjBhVzl1SlRJeUpUTkJKVEl5WTNWeWRtVWxNaklsTWtNbE1qSjVNaVV5TWlVelFTVXlNaTFvSlRKR05pVXlNaVV5UXlVeU1uZ3lKVEl5SlROQkpUSXlkeVV5TWlVeVF5VXlNbmtsTWpJbE0wRWxNakpvSlRKR01pVXlNaVV5UXlVeU1uZ2xNaklsTTBFbE1qSjNKVEl5SlRKREpUSXllREVsTWpJbE0wRWxNakl3SlRJeUpUZEVKVEpESlRkQ0pUSXllVEVsTWpJbE0wRWxNakpvSlRKQ2FDVXlSallsTWpJbE1rTWxNakpoWTNScGIyNGxNaklsTTBFbE1qSmpkWEoyWlNVeU1pVXlReVV5TW5reUpUSXlKVE5CSlRJeWFDVXlRbWdsTWtZMkpUSXlKVEpESlRJeWVESWxNaklsTTBFbE1qSXdKVEl5SlRKREpUSXllU1V5TWlVelFTVXlNbWdsTWtZeUpUSXlKVEpESlRJeWVDVXlNaVV6UVNVeU1qQWxNaklsTWtNbE1qSjRNU1V5TWlVelFTVXlNbmNsTWpJbE4wUWxNa01sTjBJbE1qSmhZM1JwYjI0bE1qSWxNMEVsTWpKamJHOXpaU1V5TWlVM1JDVTFSQ1UzUkNVMVJDVXlReVV5TW1acGJHeFRkSGxzWlNVeU1pVXpRU1UzUWlVeU1tTnZiRzl5SlRJeUpUTkJKVEl5TlRFbE1rTXhOVE1sTWtNeU5UVWxNaklsTWtNbE1qSjBlWEJsSlRJeUpUTkJKVEl5YzI5c2FXUWxNaklsTjBRbE1rTWxNakpzYjJOclpXUWxNaklsTTBGbVlXeHpaU1V5UXlVeU1tZHliM1Z3SlRJeUpUTkJKVEl5SlRJeUpUSkRKVEl5Y0hKdmNITWxNaklsTTBFbE4wSWxNakozSlRJeUpUTkJNamNsTWtNbE1qSmhibWRzWlNVeU1pVXpRVEFsTWtNbE1qSm9KVEl5SlROQk1qY2xNa01sTWpKNUpUSXlKVE5CTXpVNUxqVWxNa01sTWpKNmFXNWtaWGdsTWpJbE0wRTFKVEpESlRJeWVDVXlNaVV6UVRNNU1TNDNORGs1T1RrNU9UazVPVGs1TkNVM1JDVTNSQ1V5UXlVeU1qRTFZemd4T1dGbU1URmxNams0SlRJeUpUTkJKVGRDSlRJeWRHOGxNaklsTTBFbE4wSWxNakpwWkNVeU1pVXpRU1V5TWpFMVl6Z3hPV0ZtTVRGbFltSXpKVEl5SlRKREpUSXlZVzVuYkdVbE1qSWxNMEV4TGpVM01EYzVOak15TmpjNU5EZzVOallsTWtNbE1qSjVKVEl5SlROQk16VTVMalVsTWtNbE1qSjRKVEl5SlROQk5EQTFMakkwT1RrNU9UazVPVGs1T1RrMEpUZEVKVEpESlRJeWFXUWxNaklsTTBFbE1qSXhOV000TVRsaFpqRXhaVEk1T0NVeU1pVXlReVV5TW14cGJtdGxjbFI1Y0dVbE1qSWxNMEVsTWpKdWIzSnRZV3dsTWpJbE1rTWxNakowWlhoMEpUSXlKVE5CSlRJeUpUSXlKVEpESlRJeWJHbHVaVk4wZVd4bEpUSXlKVE5CSlRkQ0pUSXliR2x1WlZkcFpIUm9KVEl5SlROQk1TVXlReVV5TW1WdVpFRnljbTkzVTNSNWJHVWxNaklsTTBFbE1qSnpiMnhwWkVGeWNtOTNKVEl5SlRkRUpUSkRKVEl5Ym1GdFpTVXlNaVV6UVNVeU1teHBibXRsY2lVeU1pVXlReVV5TW1aeWIyMGxNaklsTTBFbE4wSWxNakpwWkNVeU1pVXpRU1V5TWpFMVl6Z3hPV0ZtTVRGbFlqRTFKVEl5SlRKREpUSXlZVzVuYkdVbE1qSWxNMEUwTGpjeE1qTTRPRGs0TURNNE5EWTVKVEpESlRJeWVTVXlNaVV6UVRJd01TVXlReVV5TW5nbE1qSWxNMEV5T1RjdU1qUTVPVGs1T1RrNU9UazVPVFFsTjBRbE1rTWxNakprWVhSaFFYUjBjbWxpZFhSbGN5VXlNaVV6UVNVMVFpVTFSQ1V5UXlVeU1teHZZMnRsWkNVeU1pVXpRV1poYkhObEpUSkRKVEl5Y0c5cGJuUnpKVEl5SlROQkpUVkNKVFZFSlRKREpUSXlaM0p2ZFhBbE1qSWxNMEVsTWpJbE1qSWxNa01sTWpKd2NtOXdjeVV5TWlVelFTVTNRaVV5TW5wcGJtUmxlQ1V5TWlVelFURXdKVGRFSlRKREpUSXlkR1Y0ZEVKc2IyTnJKVEl5SlROQkpUVkNKVFZFSlRkRUpUSkRKVEl5TVRWak9ERTVZV1l4TVdVM1lqWWxNaklsTTBFbE4wSWxNakpwWkNVeU1pVXpRU1V5TWpFMVl6Z3hPV0ZtTVRGbE4ySTJKVEl5SlRKREpUSXlkRzhsTWpJbE0wRWxOMElsTWpKcFpDVXlNaVV6UVNVeU1qRTFZemd4T1dGbU1URmxaVEkzSlRJeUpUSkRKVEl5ZVNVeU1pVXpRVE00Tmk0MUpUSkRKVEl5WVc1bmJHVWxNaklsTTBFMExqWXdOelkyT1RJeU5USTJOVEF5T1NVeVF5VXlNbmdsTWpJbE0wRTJOREl1TnpVbE4wUWxNa01sTWpKMFpYaDBKVEl5SlROQkpUSXlKVEl5SlRKREpUSXliR2x1YTJWeVZIbHdaU1V5TWlVelFTVXlNbTV2Y20xaGJDVXlNaVV5UXlVeU1tNWhiV1VsTWpJbE0wRWxNakpzYVc1clpYSWxNaklsTWtNbE1qSnNhVzVsVTNSNWJHVWxNaklsTTBFbE4wSWxNakpzYVc1bFEyOXNiM0lsTWpJbE0wRWxNakk1TWlVeVF6a3lKVEpET1RJbE1qSWxNa01sTWpKc2FXNWxWMmxrZEdnbE1qSWxNMEV4SlRKREpUSXlaVzVrUVhKeWIzZFRkSGxzWlNVeU1pVXpRU1V5TW5OdmJHbGtRWEp5YjNjbE1qSWxOMFFsTWtNbE1qSndiMmx1ZEhNbE1qSWxNMEVsTlVJbE5VUWxNa01sTWpKc2IyTnJaV1FsTWpJbE0wRm1ZV3h6WlNVeVF5VXlNbVJoZEdGQmRIUnlhV0oxZEdWekpUSXlKVE5CSlRWQ0pUVkVKVEpESlRJeVpuSnZiU1V5TWlVelFTVTNRaVV5TW1sa0pUSXlKVE5CSlRJeU1UVmpPREU1WVdZeE1XVmlPV0lsTWpJbE1rTWxNako1SlRJeUpUTkJOVE16SlRKREpUSXlZVzVuYkdVbE1qSWxNMEV4TGpVM01EYzVOak15TmpjNU5EZzVOallsTWtNbE1qSjRKVEl5SlROQk5UTTBMakkxSlRkRUpUSkRKVEl5WjNKdmRYQWxNaklsTTBFbE1qSWxNaklsTWtNbE1qSndjbTl3Y3lVeU1pVXpRU1UzUWlVeU1ucHBibVJsZUNVeU1pVXpRVEU1SlRkRUpUSkRKVEl5ZEdWNGRFSnNiMk5ySlRJeUpUTkJKVFZDSlRWRUpUZEVKVEpESlRJeU1UVmpPREU1WVdZeE1XVm1NbVVsTWpJbE0wRWxOMElsTWpKMGJ5VXlNaVV6UVNVM1FpVXlNbWxrSlRJeUpUTkJKVEl5TVRWak9ERTVZV1l4TVdVeFpTVXlNaVV5UXlVeU1tRnVaMnhsSlRJeUpUTkJNUzQxTnpBM09UWXpNalkzT1RRNE9UWTJKVEpESlRJeWVTVXlNaVV6UVRNMU9TNDFKVEpESlRJeWVDVXlNaVV6UVRnNE1DNHlOU1UzUkNVeVF5VXlNbWxrSlRJeUpUTkJKVEl5TVRWak9ERTVZV1l4TVdWbU1tVWxNaklsTWtNbE1qSnNhVzVyWlhKVWVYQmxKVEl5SlROQkpUSXlibTl5YldGc0pUSXlKVEpESlRJeWRHVjRkQ1V5TWlVelFTVXlNaVV5TWlVeVF5VXlNbXhwYm1WVGRIbHNaU1V5TWlVelFTVTNRaVV5TW14cGJtVkRiMnh2Y2lVeU1pVXpRU1V5TWpreUpUSkRPVElsTWtNNU1pVXlNaVV5UXlVeU1teHBibVZYYVdSMGFDVXlNaVV6UVRFbE1rTWxNakpsYm1SQmNuSnZkMU4wZVd4bEpUSXlKVE5CSlRJeWMyOXNhV1JCY25KdmR5VXlNaVUzUkNVeVF5VXlNbTVoYldVbE1qSWxNMEVsTWpKc2FXNXJaWElsTWpJbE1rTWxNakptY205dEpUSXlKVE5CSlRkQ0pUSXlhV1FsTWpJbE0wRWxNakl4TldNNE1UbGhaakV4WlRNM05pVXlNaVV5UXlVeU1tRnVaMnhsSlRJeUpUTkJOQzQzTVRJek9EZzVPREF6T0RRMk9TVXlReVV5TW5rbE1qSWxNMEV5TURFbE1rTWxNako0SlRJeUpUTkJOemN4TGpJMUpUZEVKVEpESlRJeVpHRjBZVUYwZEhKcFluVjBaWE1sTWpJbE0wRWxOVUlsTlVRbE1rTWxNakpzYjJOclpXUWxNaklsTTBGbVlXeHpaU1V5UXlVeU1uQnZhVzUwY3lVeU1pVXpRU1UxUWlVMVJDVXlReVV5TW1keWIzVndKVEl5SlROQkpUSXlKVEl5SlRKREpUSXljSEp2Y0hNbE1qSWxNMEVsTjBJbE1qSjZhVzVrWlhnbE1qSWxNMEV5TVNVM1JDVXlReVV5TW5SbGVIUkNiRzlqYXlVeU1pVXpRU1UxUWlVMVJDVTNSQ1V5UXlVeU1sSm5VRVo0ZDNSM1dua3hPVGcwTXprbE1qSWxNMEVsTjBJbE1qSnBaQ1V5TWlVelFTVXlNbEpuVUVaNGQzUjNXbmt4T1RnME16a2xNaklsTWtNbE1qSnVZVzFsSlRJeUpUTkJKVEl5Y0hKdlkyVnpjeVV5TWlVeVF5VXlNblJwZEd4bEpUSXlKVE5CSlRJeUpVVTJKVUkxSlRneEpVVTNKVUU0SlRoQ0pUSXlKVEpESlRJeVkyRjBaV2R2Y25rbE1qSWxNMEVsTWpKbWJHOTNKVEl5SlRKREpUSXlaM0p2ZFhBbE1qSWxNMEVsTWpJbE1qSWxNa01sTWpKbmNtOTFjRTVoYldVbE1qSWxNMEZ1ZFd4c0pUSkRKVEl5Ykc5amEyVmtKVEl5SlROQlptRnNjMlVsTWtNbE1qSnNhVzVySlRJeUpUTkJKVEl5SlRJeUpUSkRKVEl5WTJocGJHUnlaVzRsTWpJbE0wRWxOVUlsTlVRbE1rTWxNakp3WVhKbGJuUWxNaklsTTBFbE1qSWxNaklsTWtNbE1qSnlaWE5wZW1WRWFYSWxNaklsTTBFbE5VSWxNakowYkNVeU1pVXlReVV5TW5SeUpUSXlKVEpESlRJeVluSWxNaklsTWtNbE1qSmliQ1V5TWlVeVF5VXlNbXdsTWpJbE1rTWxNakowSlRJeUpUSkRKVEl5Y2lVeU1pVXlReVV5TW1JbE1qSWxOVVFsTWtNbE1qSmhkSFJ5YVdKMWRHVWxNaklsTTBFbE4wSWxNakpqYjI1MFlXbHVaWElsTWpJbE0wRm1ZV3h6WlNVeVF5VXlNblpwYzJsaWJHVWxNaklsTTBGMGNuVmxKVEpESlRJeWNtOTBZWFJoWW14bEpUSXlKVE5CZEhKMVpTVXlReVV5TW14cGJtdGhZbXhsSlRJeUpUTkJkSEoxWlNVeVF5VXlNbU52Ykd4aGNITmhZbXhsSlRJeUpUTkJabUZzYzJVbE1rTWxNakpqYjJ4c1lYQnpaV1FsTWpJbE0wRm1ZV3h6WlNVeVF5VXlNbVpwZUdWa1RHbHVheVV5TWlVelFXWmhiSE5sSlRKREpUSXliV0Z5YTJWeVQyWm1jMlYwSlRJeUpUTkJOU1UzUkNVeVF5VXlNbVJoZEdGQmRIUnlhV0oxZEdWekpUSXlKVE5CSlRWQ0pUZENKVEl5Ym1GdFpTVXlNaVV6UVNVeU1pVkZOU1ZDUVNVNFJpVkZOU1U0UmlWQ055VXlNaVV5UXlVeU1uUjVjR1VsTWpJbE0wRWxNakp1ZFcxaVpYSWxNaklsTWtNbE1qSjJZV3gxWlNVeU1pVXpRU1V5TWlVeU1pVXlReVV5TW1OaGRHVm5iM0o1SlRJeUpUTkJKVEl5WkdWbVlYVnNkQ1V5TWlVeVF5VXlNbWxrSlRJeUpUTkJKVEl5WjJkMFMzTnpjSFJTU0Rnd05UY3hPU1V5TWlVM1JDVXlReVUzUWlVeU1tNWhiV1VsTWpJbE0wRWxNaklsUlRVbE9UQWxPRVFsUlRjbFFUY2xRakFsTWpJbE1rTWxNakowZVhCbEpUSXlKVE5CSlRJeWMzUnlhVzVuSlRJeUpUSkRKVEl5ZG1Gc2RXVWxNaklsTTBFbE1qSWxNaklsTWtNbE1qSmpZWFJsWjI5eWVTVXlNaVV6UVNVeU1tUmxabUYxYkhRbE1qSWxNa01sTWpKcFpDVXlNaVV6UVNVeU1raERTMDVvWTFaMWJFODVOems1TmpBbE1qSWxOMFFsTWtNbE4wSWxNakp1WVcxbEpUSXlKVE5CSlRJeUpVVTJKVGc1SlRnd0pVVTJKVGxESlRnNUpVVTRKVGd3SlRnMUpUSXlKVEpESlRJeWRIbHdaU1V5TWlVelFTVXlNbk4wY21sdVp5VXlNaVV5UXlVeU1uWmhiSFZsSlRJeUpUTkJKVEl5SlRJeUpUSkRKVEl5WTJGMFpXZHZjbmtsTWpJbE0wRWxNakprWldaaGRXeDBKVEl5SlRKREpUSXlhV1FsTWpJbE0wRWxNakp0VkdOdWFtNU9VV3hFT1RneE1qa3lKVEl5SlRkRUpUSkRKVGRDSlRJeWJtRnRaU1V5TWlVelFTVXlNaVZGT0NWQ1JpVTVSU1ZGTmlVNFJTVkJOU1V5TWlVeVF5VXlNblI1Y0dVbE1qSWxNMEVsTWpKc2FXNXJKVEl5SlRKREpUSXlkbUZzZFdVbE1qSWxNMEVsTWpJbE1qSWxNa01sTWpKallYUmxaMjl5ZVNVeU1pVXpRU1V5TW1SbFptRjFiSFFsTWpJbE1rTWxNakpwWkNVeU1pVXpRU1V5TWxWMGRsaHJZbGh5UW0wNU5qWTFPRFFsTWpJbE4wUWxNa01sTjBJbE1qSnVZVzFsSlRJeUpUTkJKVEl5SlVVMEpVSkZKVUpHSlVVM0pVRkRKVUpCSlRJeUpUSkRKVEl5ZEhsd1pTVXlNaVV6UVNVeU1uTjBjbWx1WnlVeU1pVXlReVV5TW5aaGJIVmxKVEl5SlROQkpUSXlKVEl5SlRKREpUSXlZMkYwWldkdmNua2xNaklsTTBFbE1qSmtaV1poZFd4MEpUSXlKVEpESlRJeWFXUWxNaklsTTBFbE1qSnVVbGQyYmxaalMzVk5NemN6T1RVMkpUSXlKVGRFSlRKREpUZENKVEl5Ym1GdFpTVXlNaVV6UVNVeU1pVkZOaVU0T0NVNU1DVkZOaVU1UXlWQlF5VXlNaVV5UXlVeU1uUjVjR1VsTWpJbE0wRWxNakp1ZFcxaVpYSWxNaklsTWtNbE1qSjJZV3gxWlNVeU1pVXpRU1V5TWlVeU1pVXlReVV5TW1OaGRHVm5iM0o1SlRJeUpUTkJKVEl5WkdWbVlYVnNkQ1V5TWlVeVF5VXlNbWxrSlRJeUpUTkJKVEl5WlVsdmRHaHNRV2hrY0RjNU5UTTBNeVV5TWlVM1JDVXlReVUzUWlVeU1tNWhiV1VsTWpJbE0wRWxNaklsUlRZbE9UY2xRallsUlRrbE9UY2xRalFsTWpJbE1rTWxNakowZVhCbEpUSXlKVE5CSlRJeWJuVnRZbVZ5SlRJeUpUSkRKVEl5ZG1Gc2RXVWxNaklsTTBFbE1qSWxNaklsTWtNbE1qSmpZWFJsWjI5eWVTVXlNaVV6UVNVeU1tUmxabUYxYkhRbE1qSWxNa01sTWpKcFpDVXlNaVV6UVNVeU1rOW5WbXhzVlcxWFJHUXdOalV3T0RJbE1qSWxOMFFsTWtNbE4wSWxNakp1WVcxbEpUSXlKVE5CSlRJeUpVVTVKVGd6SlVFNEpVVTVKVGszSlVFNEpUSXlKVEpESlRJeWRIbHdaU1V5TWlVelFTVXlNbk4wY21sdVp5VXlNaVV5UXlVeU1uWmhiSFZsSlRJeUpUTkJKVEl5SlRJeUpUSkRKVEl5WTJGMFpXZHZjbmtsTWpJbE0wRWxNakprWldaaGRXeDBKVEl5SlRKREpUSXlhV1FsTWpJbE0wRWxNakpEUWtwb1RtUmhlRWxVTnpJMk1qTXpKVEl5SlRkRUpUSkRKVGRDSlRJeWJtRnRaU1V5TWlVelFTVXlNaVZGT0NWQ1JTVTVNeVZGTlNVNE5TVkJOU1V5TWlVeVF5VXlNblI1Y0dVbE1qSWxNMEVsTWpKemRISnBibWNsTWpJbE1rTWxNakoyWVd4MVpTVXlNaVV6UVNVeU1pVXlNaVV5UXlVeU1tTmhkR1ZuYjNKNUpUSXlKVE5CSlRJeVpHVm1ZWFZzZENVeU1pVXlReVV5TW1sa0pUSXlKVE5CSlRJeWFWSnpjMnhJU1hKc1RUazRNREUxTkNVeU1pVTNSQ1V5UXlVM1FpVXlNbTVoYldVbE1qSWxNMEVsTWpJbFJUZ2xRa1VsT1RNbFJUVWxPRGNsUWtFbE1qSWxNa01sTWpKMGVYQmxKVEl5SlROQkpUSXljM1J5YVc1bkpUSXlKVEpESlRJeWRtRnNkV1VsTWpJbE0wRWxNaklsTWpJbE1rTWxNakpqWVhSbFoyOXllU1V5TWlVelFTVXlNbVJsWm1GMWJIUWxNaklsTWtNbE1qSnBaQ1V5TWlVelFTVXlNbXRGU0VGWGEyOXNZVVE0T0RNMk1UUWxNaklsTjBRbE1rTWxOMElsTWpKdVlXMWxKVEl5SlROQkpUSXlKVVU1SlVFekpUaEZKVVU1SlRrNUpVRTVKVEl5SlRKREpUSXlkSGx3WlNVeU1pVXpRU1V5TW5OMGNtbHVaeVV5TWlVeVF5VXlNblpoYkhWbEpUSXlKVE5CSlRJeUpUSXlKVEpESlRJeVkyRjBaV2R2Y25rbE1qSWxNMEVsTWpKa1pXWmhkV3gwSlRJeUpUSkRKVEl5YVdRbE1qSWxNMEVsTWpKa2FVaFRSbEo2YlU5RE5Ua3hOalExSlRJeUpUZEVKVEpESlRkQ0pUSXlibUZ0WlNVeU1pVXpRU1V5TWlWRk5TVkJOQ1U0TnlWRk5pVkNNeVZCT0NVeU1pVXlReVV5TW5SNWNHVWxNaklsTTBFbE1qSnpkSEpwYm1jbE1qSWxNa01sTWpKMllXeDFaU1V5TWlVelFTVXlNaVV5TWlVeVF5VXlNbU5oZEdWbmIzSjVKVEl5SlROQkpUSXlaR1ZtWVhWc2RDVXlNaVV5UXlVeU1tbGtKVEl5SlROQkpUSXlWa1pVZEU1cVkyZEVaek0xTmpVMk9DVXlNaVUzUkNVMVJDVXlReVV5TW5CeWIzQnpKVEl5SlROQkpUZENKVEl5ZUNVeU1pVXpRVEUwTWlVeVF5VXlNbmtsTWpJbE0wRXhOVEFsTWtNbE1qSjNKVEl5SlROQk9UY3lKVEpESlRJeWFDVXlNaVV6UVRRM05pNDJOalkyTmpReE1qTTFNelV4TmlVeVF5VXlNbnBwYm1SbGVDVXlNaVV6UVRBbE1rTWxNakpoYm1kc1pTVXlNaVV6UVRBbE4wUWxNa01sTWpKemFHRndaVk4wZVd4bEpUSXlKVE5CSlRkQ0pUSXlZV3h3YUdFbE1qSWxNMEV4SlRkRUpUSkRKVEl5YkdsdVpWTjBlV3hsSlRJeUpUTkJKVGRDSlRJeWJHbHVaVmRwWkhSb0pUSXlKVE5CTVM0MUpUZEVKVEpESlRJeVptbHNiRk4wZVd4bEpUSXlKVE5CSlRkQ0pUZEVKVEpESlRJeWRHaGxiV1VsTWpJbE0wRWxOMElsTjBRbE1rTWxNakp3WVhSb0pUSXlKVE5CSlRWQ0pUZENKVEl5WVdOMGFXOXVjeVV5TWlVelFTVTFRaVUzUWlVeU1tRmpkR2x2YmlVeU1pVXpRU1V5TW0xdmRtVWxNaklsTWtNbE1qSjRKVEl5SlROQkpUSXlNQ1V5TWlVeVF5VXlNbmtsTWpJbE0wRWxNakl3SlRJeUpUZEVKVEpESlRkQ0pUSXlZV04wYVc5dUpUSXlKVE5CSlRJeWJHbHVaU1V5TWlVeVF5VXlNbmdsTWpJbE0wRWxNakozSlRJeUpUSkRKVEl5ZVNVeU1pVXpRU1V5TWpBbE1qSWxOMFFsTWtNbE4wSWxNakpoWTNScGIyNGxNaklsTTBFbE1qSnNhVzVsSlRJeUpUSkRKVEl5ZUNVeU1pVXpRU1V5TW5jbE1qSWxNa01sTWpKNUpUSXlKVE5CSlRJeWFDVXlNaVUzUkNVeVF5VTNRaVV5TW1GamRHbHZiaVV5TWlVelFTVXlNbXhwYm1VbE1qSWxNa01sTWpKNEpUSXlKVE5CSlRJeU1DVXlNaVV5UXlVeU1ua2xNaklsTTBFbE1qSm9KVEl5SlRkRUpUSkRKVGRDSlRJeVlXTjBhVzl1SlRJeUpUTkJKVEl5WTJ4dmMyVWxNaklsTjBRbE5VUWxOMFFsTlVRbE1rTWxNakptYjI1MFUzUjViR1VsTWpJbE0wRWxOMElsTjBRbE1rTWxNakowWlhoMFFteHZZMnNsTWpJbE0wRWxOVUlsTjBJbE1qSndiM05wZEdsdmJpVXlNaVV6UVNVM1FpVXlNbmdsTWpJbE0wRXhNQ1V5UXlVeU1ua2xNaklsTTBFd0pUSkRKVEl5ZHlVeU1pVXpRU1V5TW5jdE1qQWxNaklsTWtNbE1qSm9KVEl5SlROQkpUSXlhQ1V5TWlVM1JDVXlReVV5TW5SbGVIUWxNaklsTTBFbE1qSWxNaklsTjBRbE5VUWxNa01sTWpKaGJtTm9iM0p6SlRJeUpUTkJKVFZDSlRkQ0pUSXllQ1V5TWlVelFTVXlNbmNsTWtZeUpUSXlKVEpESlRJeWVTVXlNaVV6UVNVeU1qQWxNaklsTjBRbE1rTWxOMElsTWpKNEpUSXlKVE5CSlRJeWR5VXlSaklsTWpJbE1rTWxNako1SlRJeUpUTkJKVEl5YUNVeU1pVTNSQ1V5UXlVM1FpVXlNbmdsTWpJbE0wRWxNakl3SlRJeUpUSkRKVEl5ZVNVeU1pVXpRU1V5TW1nbE1rWXlKVEl5SlRkRUpUSkRKVGRDSlRJeWVDVXlNaVV6UVNVeU1uY2xNaklsTWtNbE1qSjVKVEl5SlROQkpUSXlhQ1V5UmpJbE1qSWxOMFFsTlVRbE4wUWxNa01sTWpKMVduTlNkbEpIUzBOek1EVXdPVGcySlRJeUpUTkJKVGRDSlRJeWRHVjRkRUpzYjJOckpUSXlKVE5CSlRWQ0pUZENKVEl5Y0c5emFYUnBiMjRsTWpJbE0wRWxOMElsTWpKM0pUSXlKVE5CSlRJeWR5VXlNaVV5UXlVeU1ua2xNaklsTTBFd0pUSkRKVEl5YUNVeU1pVXpRU1V5TW1nbE1qSWxNa01sTWpKNEpUSXlKVE5CTUNVM1JDVXlReVV5TW5SbGVIUWxNaklsTTBFbE1qSWxNME5pSlRORkpVVTFKVGxDSlVKRkpUSXdKVU15SlVJM0pUSXdKVVUzSlVKQ0pUbEdKVVU0SlVGRkpVRXhKVVUxSlVGRUpVRTJKVVUwSlVJNUpVRXdKVVUwSlVJNEpUZzVKVVU0SlVFMkpUZ3hKVVUzSlVJMEpVRXdKVE5ESlRKR1lpVXpSU1V5TWlVM1JDVTFSQ1V5UXlVeU1teHBibVZUZEhsc1pTVXlNaVV6UVNVM1FpVTNSQ1V5UXlVeU1teHBibXNsTWpJbE0wRWxNaklsTWpJbE1rTWxNakpqYUdsc1pISmxiaVV5TWlVelFTVTFRaVUxUkNVeVF5VXlNbkJoY21WdWRDVXlNaVV6UVNVeU1pVXlNaVV5UXlVeU1tRjBkSEpwWW5WMFpTVXlNaVV6UVNVM1FpVXlNbXhwYm10aFlteGxKVEl5SlROQlptRnNjMlVsTWtNbE1qSjJhWE5wWW14bEpUSXlKVE5CZEhKMVpTVXlReVV5TW1OdmJuUmhhVzVsY2lVeU1pVXpRV1poYkhObEpUSkRKVEl5Y205MFlYUmhZbXhsSlRJeUpUTkJkSEoxWlNVeVF5VXlNbTFoY210bGNrOW1abk5sZENVeU1pVXpRVFVsTWtNbE1qSmpiMnhzWVhCellXSnNaU1V5TWlVelFXWmhiSE5sSlRKREpUSXlZMjlzYkdGd2MyVmtKVEl5SlROQlptRnNjMlVsTjBRbE1rTWxNakptYjI1MFUzUjViR1VsTWpJbE0wRWxOMElsTWpKemFYcGxKVEl5SlROQk1qQWxOMFFsTWtNbE1qSnlaWE5wZW1WRWFYSWxNaklsTTBFbE5VSWxNakowYkNVeU1pVXlReVV5TW5SeUpUSXlKVEpESlRJeVluSWxNaklsTWtNbE1qSmliQ1V5TWlVMVJDVXlReVV5TW1SaGRHRkJkSFJ5YVdKMWRHVnpKVEl5SlROQkpUVkNKVGRDSlRJeWFXUWxNaklsTTBFbE1qSnBkbFJTVWsxQ1pYRktNRGsyTnpVMEpUSXlKVEpESlRJeVkyRjBaV2R2Y25rbE1qSWxNMEVsTWpKa1pXWmhkV3gwSlRJeUpUSkRKVEl5Ym1GdFpTVXlNaVV6UVNVeU1pVkZOU1ZDUVNVNFJpVkZOU1U0UmlWQ055VXlNaVV5UXlVeU1uWmhiSFZsSlRJeUpUTkJKVEl5SlRJeUpUSkRKVEl5ZEhsd1pTVXlNaVV6UVNVeU1tNTFiV0psY2lVeU1pVTNSQ1V5UXlVM1FpVXlNbWxrSlRJeUpUTkJKVEl5YUdoMVJtWlVjbE5rU3pJMU1URXdPQ1V5TWlVeVF5VXlNbU5oZEdWbmIzSjVKVEl5SlROQkpUSXlaR1ZtWVhWc2RDVXlNaVV5UXlVeU1tNWhiV1VsTWpJbE0wRWxNaklsUlRVbE9UQWxPRVFsUlRjbFFUY2xRakFsTWpJbE1rTWxNakoyWVd4MVpTVXlNaVV6UVNVeU1pVXlNaVV5UXlVeU1uUjVjR1VsTWpJbE0wRWxNakp6ZEhKcGJtY2xNaklsTjBRbE1rTWxOMElsTWpKcFpDVXlNaVV6UVNVeU1reG5Wa3haYzBseVJsTTVNVEl3TkRNbE1qSWxNa01sTWpKallYUmxaMjl5ZVNVeU1pVXpRU1V5TW1SbFptRjFiSFFsTWpJbE1rTWxNakp1WVcxbEpUSXlKVE5CSlRJeUpVVTJKVGc1SlRnd0pVVTJKVGxESlRnNUpVVTRKVGd3SlRnMUpUSXlKVEpESlRJeWRtRnNkV1VsTWpJbE0wRWxNaklsTWpJbE1rTWxNakowZVhCbEpUSXlKVE5CSlRJeWMzUnlhVzVuSlRJeUpUZEVKVEpESlRkQ0pUSXlhV1FsTWpJbE0wRWxNakpCUjNGRWIwNXJlbEpyTURrMk9ETTVKVEl5SlRKREpUSXlZMkYwWldkdmNua2xNaklsTTBFbE1qSmtaV1poZFd4MEpUSXlKVEpESlRJeWJtRnRaU1V5TWlVelFTVXlNaVZGT0NWQ1JpVTVSU1ZGTmlVNFJTVkJOU1V5TWlVeVF5VXlNblpoYkhWbEpUSXlKVE5CSlRJeUpUSXlKVEpESlRJeWRIbHdaU1V5TWlVelFTVXlNbXhwYm1zbE1qSWxOMFFsTWtNbE4wSWxNakpwWkNVeU1pVXpRU1V5TW5ab2QwTktWMk5NYWtrM01qWXhNamtsTWpJbE1rTWxNakpqWVhSbFoyOXllU1V5TWlVelFTVXlNbVJsWm1GMWJIUWxNaklsTWtNbE1qSnVZVzFsSlRJeUpUTkJKVEl5SlVVMEpVSkZKVUpHSlVVM0pVRkRKVUpCSlRJeUpUSkRKVEl5ZG1Gc2RXVWxNaklsTTBFbE1qSWxNaklsTWtNbE1qSjBlWEJsSlRJeUpUTkJKVEl5YzNSeWFXNW5KVEl5SlRkRUpUVkVKVEpESlRJeWMyaGhjR1ZUZEhsc1pTVXlNaVV6UVNVM1FpVXlNbUZzY0doaEpUSXlKVE5CTVNVM1JDVXlReVV5TW1sa0pUSXlKVE5CSlRJeWRWcHpVblpTUjB0RGN6QTFNRGs0TmlVeU1pVXlReVV5TW1GdVkyaHZjbk1sTWpJbE0wRWxOVUlsTlVRbE1rTWxNakpqWVhSbFoyOXllU1V5TWlVelFTVXlNbUpoYzJsakpUSXlKVEpESlRJeWRHbDBiR1VsTWpJbE0wRWxNaklsUlRZbE9UWWxPRGNsUlRZbE9VTWxRVU1sTWpJbE1rTWxNakp1WVcxbEpUSXlKVE5CSlRJeWRHVjRkQ1V5TWlVeVF5VXlNbVpwYkd4VGRIbHNaU1V5TWlVelFTVTNRaVUzUkNVeVF5VXlNbkJoZEdnbE1qSWxNMEVsTlVJbE4wSWxNakpzYVc1bFUzUjViR1VsTWpJbE0wRWxOMElsTWpKc2FXNWxWMmxrZEdnbE1qSWxNMEV3SlRkRUpUSkRKVEl5Wm1sc2JGTjBlV3hsSlRJeUpUTkJKVGRDSlRJeWRIbHdaU1V5TWlVelFTVXlNbTV2Ym1VbE1qSWxOMFFsTWtNbE1qSmhZM1JwYjI1ekpUSXlKVE5CSlRWQ0pUZENKVEl5WVdOMGFXOXVKVEl5SlROQkpUSXliVzkyWlNVeU1pVXlReVV5TW5rbE1qSWxNMEVsTWpJd0pUSXlKVEpESlRJeWVDVXlNaVV6UVNVeU1qQWxNaklsTjBRbE1rTWxOMElsTWpKaFkzUnBiMjRsTWpJbE0wRWxNakpzYVc1bEpUSXlKVEpESlRJeWVTVXlNaVV6UVNVeU1qQWxNaklsTWtNbE1qSjRKVEl5SlROQkpUSXlkeVV5TWlVM1JDVXlReVUzUWlVeU1tRmpkR2x2YmlVeU1pVXpRU1V5TW14cGJtVWxNaklsTWtNbE1qSjVKVEl5SlROQkpUSXlhQ1V5TWlVeVF5VXlNbmdsTWpJbE0wRWxNakozSlRJeUpUZEVKVEpESlRkQ0pUSXlZV04wYVc5dUpUSXlKVE5CSlRJeWJHbHVaU1V5TWlVeVF5VXlNbmtsTWpJbE0wRWxNakpvSlRJeUpUSkRKVEl5ZUNVeU1pVXpRU1V5TWpBbE1qSWxOMFFsTWtNbE4wSWxNakpoWTNScGIyNGxNaklsTTBFbE1qSmpiRzl6WlNVeU1pVTNSQ1UxUkNVM1JDVTFSQ1V5UXlVeU1teHZZMnRsWkNVeU1pVXpRV1poYkhObEpUSkRKVEl5WjNKdmRYQWxNaklsTTBFbE1qSWxNaklsTWtNbE1qSndjbTl3Y3lVeU1pVXpRU1UzUWlVeU1uY2xNaklsTTBFNU56SWxNa01sTWpKNUpUSXlKVE5CTlRjMUxqVWxNa01sTWpKb0pUSXlKVE5CTkRBbE1rTWxNakpoYm1kc1pTVXlNaVV6UVRBbE1rTWxNako0SlRJeUpUTkJNVFF5SlRKREpUSXllbWx1WkdWNEpUSXlKVE5CTkRrbE4wUWxOMFFsTjBRbE4wUT0iLAoJIkZpbGVJZCIgOiAicG9fYmhiZmVpZGRqZWJiZ2EiCn0K"/>
    </extobj>
  </extobjs>
</s:customData>
</file>

<file path=customXml/itemProps1.xml><?xml version="1.0" encoding="utf-8"?>
<ds:datastoreItem xmlns:ds="http://schemas.openxmlformats.org/officeDocument/2006/customXml" ds:itemID="{2E588057-09A8-4E0F-9BBE-BF53863EB16B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1556</Words>
  <Application>Microsoft Office PowerPoint</Application>
  <PresentationFormat>宽屏</PresentationFormat>
  <Paragraphs>205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50" baseType="lpstr">
      <vt:lpstr>等线</vt:lpstr>
      <vt:lpstr>等线 Light</vt:lpstr>
      <vt:lpstr>微软雅黑</vt:lpstr>
      <vt:lpstr>微软雅黑 (标题)</vt:lpstr>
      <vt:lpstr>Arial</vt:lpstr>
      <vt:lpstr>Cambria Math</vt:lpstr>
      <vt:lpstr>Segoe UI Light</vt:lpstr>
      <vt:lpstr>Segoe UI Semibold</vt:lpstr>
      <vt:lpstr>Segoe UI Symbol</vt:lpstr>
      <vt:lpstr>Times New Roman</vt:lpstr>
      <vt:lpstr>Wingdings</vt:lpstr>
      <vt:lpstr>Office 主题​​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Xi</dc:creator>
  <cp:lastModifiedBy>林泓宇</cp:lastModifiedBy>
  <cp:revision>4</cp:revision>
  <dcterms:created xsi:type="dcterms:W3CDTF">2024-05-22T08:07:24Z</dcterms:created>
  <dcterms:modified xsi:type="dcterms:W3CDTF">2024-05-22T11:15:10Z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2052-0.0.0.0</vt:lpwstr>
  </property>
</Properties>
</file>